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9"/>
  </p:notesMasterIdLst>
  <p:sldIdLst>
    <p:sldId id="400" r:id="rId2"/>
    <p:sldId id="404" r:id="rId3"/>
    <p:sldId id="445" r:id="rId4"/>
    <p:sldId id="456" r:id="rId5"/>
    <p:sldId id="457" r:id="rId6"/>
    <p:sldId id="458" r:id="rId7"/>
    <p:sldId id="441" r:id="rId8"/>
    <p:sldId id="442" r:id="rId9"/>
    <p:sldId id="402" r:id="rId10"/>
    <p:sldId id="443" r:id="rId11"/>
    <p:sldId id="461" r:id="rId12"/>
    <p:sldId id="444" r:id="rId13"/>
    <p:sldId id="407" r:id="rId14"/>
    <p:sldId id="439" r:id="rId15"/>
    <p:sldId id="446" r:id="rId16"/>
    <p:sldId id="459" r:id="rId17"/>
    <p:sldId id="460" r:id="rId18"/>
    <p:sldId id="409" r:id="rId19"/>
    <p:sldId id="410" r:id="rId20"/>
    <p:sldId id="411" r:id="rId21"/>
    <p:sldId id="412" r:id="rId22"/>
    <p:sldId id="414" r:id="rId23"/>
    <p:sldId id="422" r:id="rId24"/>
    <p:sldId id="427" r:id="rId25"/>
    <p:sldId id="415" r:id="rId26"/>
    <p:sldId id="418" r:id="rId27"/>
    <p:sldId id="416" r:id="rId28"/>
    <p:sldId id="453" r:id="rId29"/>
    <p:sldId id="449" r:id="rId30"/>
    <p:sldId id="450" r:id="rId31"/>
    <p:sldId id="451" r:id="rId32"/>
    <p:sldId id="452" r:id="rId33"/>
    <p:sldId id="447" r:id="rId34"/>
    <p:sldId id="448" r:id="rId35"/>
    <p:sldId id="454" r:id="rId36"/>
    <p:sldId id="455" r:id="rId37"/>
    <p:sldId id="462"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EEEE"/>
    <a:srgbClr val="E6E6E6"/>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29634" autoAdjust="0"/>
  </p:normalViewPr>
  <p:slideViewPr>
    <p:cSldViewPr showGuides="1">
      <p:cViewPr varScale="1">
        <p:scale>
          <a:sx n="31" d="100"/>
          <a:sy n="31" d="100"/>
        </p:scale>
        <p:origin x="894"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32AFE-D7F6-4437-B2CB-97D2F9D2F597}" type="datetimeFigureOut">
              <a:rPr lang="de-DE" smtClean="0"/>
              <a:t>28.12.2020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76B52-03EF-4F42-A011-90759BF33D85}" type="slidenum">
              <a:rPr lang="de-DE" smtClean="0"/>
              <a:t>‹Nr.›</a:t>
            </a:fld>
            <a:endParaRPr lang="de-DE"/>
          </a:p>
        </p:txBody>
      </p:sp>
    </p:spTree>
    <p:extLst>
      <p:ext uri="{BB962C8B-B14F-4D97-AF65-F5344CB8AC3E}">
        <p14:creationId xmlns:p14="http://schemas.microsoft.com/office/powerpoint/2010/main" val="256648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Große Dinge werfen ihre Schatten voraus. Die Digitalisierung im Gesundheitswesen wird uns </a:t>
            </a:r>
            <a:r>
              <a:rPr lang="de-DE"/>
              <a:t>alle betreffen.</a:t>
            </a:r>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1</a:t>
            </a:fld>
            <a:endParaRPr lang="de-DE"/>
          </a:p>
        </p:txBody>
      </p:sp>
    </p:spTree>
    <p:extLst>
      <p:ext uri="{BB962C8B-B14F-4D97-AF65-F5344CB8AC3E}">
        <p14:creationId xmlns:p14="http://schemas.microsoft.com/office/powerpoint/2010/main" val="325558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 wir auf das Gesamtbild zurück. Körper, Geist, Medizin, die Apps und Sensoren liefern die Daten für die Auswertungen durch eine künstliche Intelligenz. </a:t>
            </a:r>
          </a:p>
        </p:txBody>
      </p:sp>
      <p:sp>
        <p:nvSpPr>
          <p:cNvPr id="4" name="Foliennummernplatzhalter 3"/>
          <p:cNvSpPr>
            <a:spLocks noGrp="1"/>
          </p:cNvSpPr>
          <p:nvPr>
            <p:ph type="sldNum" sz="quarter" idx="5"/>
          </p:nvPr>
        </p:nvSpPr>
        <p:spPr/>
        <p:txBody>
          <a:bodyPr/>
          <a:lstStyle/>
          <a:p>
            <a:fld id="{A5E76B52-03EF-4F42-A011-90759BF33D85}" type="slidenum">
              <a:rPr lang="de-DE" smtClean="0"/>
              <a:t>10</a:t>
            </a:fld>
            <a:endParaRPr lang="de-DE"/>
          </a:p>
        </p:txBody>
      </p:sp>
    </p:spTree>
    <p:extLst>
      <p:ext uri="{BB962C8B-B14F-4D97-AF65-F5344CB8AC3E}">
        <p14:creationId xmlns:p14="http://schemas.microsoft.com/office/powerpoint/2010/main" val="393482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ist eine Prädikative – also weit vorausschauende, Präventive also vorsorgliche und personalisierte Medizin möglich.</a:t>
            </a:r>
          </a:p>
          <a:p>
            <a:r>
              <a:rPr lang="de-DE" dirty="0"/>
              <a:t>Die Auswertung und Verknüpfung aller Daten ermöglicht also Vorhersagen über das mögliche Auftreten und die Entwicklung von Gesundheitsproblemen und gibt Empfehlungen für vorsorgliche Gegenmaßnahmen.</a:t>
            </a:r>
          </a:p>
        </p:txBody>
      </p:sp>
      <p:sp>
        <p:nvSpPr>
          <p:cNvPr id="4" name="Foliennummernplatzhalter 3"/>
          <p:cNvSpPr>
            <a:spLocks noGrp="1"/>
          </p:cNvSpPr>
          <p:nvPr>
            <p:ph type="sldNum" sz="quarter" idx="5"/>
          </p:nvPr>
        </p:nvSpPr>
        <p:spPr/>
        <p:txBody>
          <a:bodyPr/>
          <a:lstStyle/>
          <a:p>
            <a:fld id="{A5E76B52-03EF-4F42-A011-90759BF33D85}" type="slidenum">
              <a:rPr lang="de-DE" smtClean="0"/>
              <a:t>11</a:t>
            </a:fld>
            <a:endParaRPr lang="de-DE"/>
          </a:p>
        </p:txBody>
      </p:sp>
    </p:spTree>
    <p:extLst>
      <p:ext uri="{BB962C8B-B14F-4D97-AF65-F5344CB8AC3E}">
        <p14:creationId xmlns:p14="http://schemas.microsoft.com/office/powerpoint/2010/main" val="268014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der vielen möglichen Beispiele ist die Diabetes. Sie ist eine echte Volkskrankheit, hat aber die verschiedensten Ursachen und die unterschiedlichsten Formen.</a:t>
            </a:r>
            <a:br>
              <a:rPr lang="de-DE" dirty="0"/>
            </a:br>
            <a:r>
              <a:rPr lang="de-DE" dirty="0"/>
              <a:t>Die Verläufe und ihre Folgen sind ebenfalls sehr unterschiedlich und individuell.</a:t>
            </a:r>
          </a:p>
          <a:p>
            <a:endParaRPr lang="de-DE" dirty="0"/>
          </a:p>
          <a:p>
            <a:r>
              <a:rPr lang="de-DE" dirty="0"/>
              <a:t>Wenn man kontinuierliche Blutzuckermessungen, erfasste Lebensgewohnheiten und die Umwelteinflüsse miteinander vernetzt, ermöglicht dies bessere und präzisere Vorhersagen für mögliche Komplikationen.</a:t>
            </a:r>
          </a:p>
        </p:txBody>
      </p:sp>
      <p:sp>
        <p:nvSpPr>
          <p:cNvPr id="4" name="Foliennummernplatzhalter 3"/>
          <p:cNvSpPr>
            <a:spLocks noGrp="1"/>
          </p:cNvSpPr>
          <p:nvPr>
            <p:ph type="sldNum" sz="quarter" idx="5"/>
          </p:nvPr>
        </p:nvSpPr>
        <p:spPr/>
        <p:txBody>
          <a:bodyPr/>
          <a:lstStyle/>
          <a:p>
            <a:fld id="{A5E76B52-03EF-4F42-A011-90759BF33D85}" type="slidenum">
              <a:rPr lang="de-DE" smtClean="0"/>
              <a:t>12</a:t>
            </a:fld>
            <a:endParaRPr lang="de-DE"/>
          </a:p>
        </p:txBody>
      </p:sp>
    </p:spTree>
    <p:extLst>
      <p:ext uri="{BB962C8B-B14F-4D97-AF65-F5344CB8AC3E}">
        <p14:creationId xmlns:p14="http://schemas.microsoft.com/office/powerpoint/2010/main" val="3778103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Voraussetzung für das sichere Erfassen und Verwalten solcher höchst persönlicher und sensibler Daten ist eine geschlossene Infrastruktur, zu der nur autorisierte Personen Zugriff haben.</a:t>
            </a:r>
            <a:br>
              <a:rPr lang="de-DE" dirty="0"/>
            </a:br>
            <a:r>
              <a:rPr lang="de-DE" dirty="0"/>
              <a:t>Die vom Bundesministerium für Gesundheit beauftragte </a:t>
            </a:r>
            <a:r>
              <a:rPr lang="de-DE" dirty="0" err="1"/>
              <a:t>Gematik</a:t>
            </a:r>
            <a:r>
              <a:rPr lang="de-DE" dirty="0"/>
              <a:t> GmbH nutzt zwar die Techniken des Internet, betreibt aber einen eigenen abgeschotteten Serverpark.</a:t>
            </a:r>
          </a:p>
          <a:p>
            <a:r>
              <a:rPr lang="de-DE" dirty="0"/>
              <a:t>Die Arbeit der </a:t>
            </a:r>
            <a:r>
              <a:rPr lang="de-DE" dirty="0" err="1"/>
              <a:t>Gematik</a:t>
            </a:r>
            <a:r>
              <a:rPr lang="de-DE" dirty="0"/>
              <a:t> wir über diverse Gesetze geregelt. Mit 51% ist der Bundesminister für Gesundheit der größte Anteilseigner der </a:t>
            </a:r>
            <a:r>
              <a:rPr lang="de-DE" dirty="0" err="1"/>
              <a:t>Gematik</a:t>
            </a:r>
            <a:r>
              <a:rPr lang="de-DE" dirty="0"/>
              <a:t> GmbH. Weitere Anteilseigner sind die Ärzte-Vereinigungen und die Krankenkassen.</a:t>
            </a:r>
          </a:p>
          <a:p>
            <a:endParaRPr lang="de-DE" dirty="0"/>
          </a:p>
          <a:p>
            <a:r>
              <a:rPr lang="de-DE" dirty="0"/>
              <a:t>Innerhalb dieser Telematik-Infrastruktur gibt es mehrere Pflichtanwendungen und freiwillige – das heißt zustimmungspflichtige – Anwendungen.</a:t>
            </a:r>
            <a:br>
              <a:rPr lang="de-DE" dirty="0"/>
            </a:br>
            <a:r>
              <a:rPr lang="de-DE" dirty="0"/>
              <a:t>Zu den Pflichtanwendungen gehören das Kommunikations- und Informationsmanagement (KIM). Alle Ärzte, Apotheker und andere systemrelevanten Dienstleister müssen sich anschließen.</a:t>
            </a:r>
            <a:br>
              <a:rPr lang="de-DE" dirty="0"/>
            </a:br>
            <a:r>
              <a:rPr lang="de-DE" dirty="0"/>
              <a:t>Zu den Pflichtanwendungen gehören auch die elektronische Gesundheitskarte und die elektronischen Verordnungen wie das </a:t>
            </a:r>
            <a:r>
              <a:rPr lang="de-DE" dirty="0" err="1"/>
              <a:t>eRezept</a:t>
            </a:r>
            <a:r>
              <a:rPr lang="de-DE" dirty="0"/>
              <a:t> und die elektronische Arbeitsunfähigkeitsbescheinigung. </a:t>
            </a:r>
          </a:p>
          <a:p>
            <a:r>
              <a:rPr lang="de-DE" dirty="0"/>
              <a:t>Zu den freiwilligen Anwendungen gehören das Notfallmanagement, der Medikationsplan und die elektronische Patientenakte.</a:t>
            </a:r>
          </a:p>
          <a:p>
            <a:endParaRPr lang="de-DE" dirty="0"/>
          </a:p>
          <a:p>
            <a:r>
              <a:rPr lang="de-DE" dirty="0"/>
              <a:t>Auf Details dazu kommen wir etwas später noch einmal.</a:t>
            </a:r>
          </a:p>
          <a:p>
            <a:endParaRPr lang="de-DE" dirty="0"/>
          </a:p>
          <a:p>
            <a:br>
              <a:rPr lang="de-DE" dirty="0"/>
            </a:br>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13</a:t>
            </a:fld>
            <a:endParaRPr lang="de-DE"/>
          </a:p>
        </p:txBody>
      </p:sp>
    </p:spTree>
    <p:extLst>
      <p:ext uri="{BB962C8B-B14F-4D97-AF65-F5344CB8AC3E}">
        <p14:creationId xmlns:p14="http://schemas.microsoft.com/office/powerpoint/2010/main" val="8893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der Zeitplan für die Einführung der verschiedenen Anwendungen.</a:t>
            </a:r>
            <a:br>
              <a:rPr lang="de-DE" dirty="0"/>
            </a:br>
            <a:r>
              <a:rPr lang="de-DE" dirty="0"/>
              <a:t>In 2019 mussten sich alle Ärzte anmelden und registrieren lassen. In 2020 kamen die Krankenhäuser und Apotheken dazu. In 2021 werden alle anderen Bereiche angeschlossen.</a:t>
            </a:r>
          </a:p>
          <a:p>
            <a:r>
              <a:rPr lang="de-DE" dirty="0"/>
              <a:t>Die grünen Felder beschreiben die Pflichtanwendungen. Die Gesundheitskarte mit den Stammdaten wurde bereits 2019 auf das neue System umgestellt. In 2020 wurde die qualifizierte elektronische Signatur eingeführt, die sicherstellt, dass nur berechtigte Personen auf das System zugreifen können. Ab 2022 kommen dann verpflichtend das </a:t>
            </a:r>
            <a:r>
              <a:rPr lang="de-DE" dirty="0" err="1"/>
              <a:t>eRezept</a:t>
            </a:r>
            <a:r>
              <a:rPr lang="de-DE" dirty="0"/>
              <a:t> und die elektronische Arbeitsunfähigkeitsbescheinigung. </a:t>
            </a:r>
          </a:p>
          <a:p>
            <a:r>
              <a:rPr lang="de-DE" dirty="0"/>
              <a:t>Auch die Freiwilligen Anwendungen werden bzw. wurden Stück für Stück eingeführt. Seit Jan. 2021 steht auch die elektronische Patientenakte zur Verfügung. Die Krankenkassen müssen sie ihren Versicherten kostenlos anbieten.</a:t>
            </a:r>
          </a:p>
        </p:txBody>
      </p:sp>
      <p:sp>
        <p:nvSpPr>
          <p:cNvPr id="4" name="Foliennummernplatzhalter 3"/>
          <p:cNvSpPr>
            <a:spLocks noGrp="1"/>
          </p:cNvSpPr>
          <p:nvPr>
            <p:ph type="sldNum" sz="quarter" idx="5"/>
          </p:nvPr>
        </p:nvSpPr>
        <p:spPr/>
        <p:txBody>
          <a:bodyPr/>
          <a:lstStyle/>
          <a:p>
            <a:fld id="{A5E76B52-03EF-4F42-A011-90759BF33D85}" type="slidenum">
              <a:rPr lang="de-DE" smtClean="0"/>
              <a:t>14</a:t>
            </a:fld>
            <a:endParaRPr lang="de-DE"/>
          </a:p>
        </p:txBody>
      </p:sp>
    </p:spTree>
    <p:extLst>
      <p:ext uri="{BB962C8B-B14F-4D97-AF65-F5344CB8AC3E}">
        <p14:creationId xmlns:p14="http://schemas.microsoft.com/office/powerpoint/2010/main" val="278086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elektronische Patientenakte wird sich entwickeln, von der </a:t>
            </a:r>
            <a:r>
              <a:rPr lang="de-DE" dirty="0" err="1"/>
              <a:t>ePA</a:t>
            </a:r>
            <a:r>
              <a:rPr lang="de-DE" dirty="0"/>
              <a:t> über die </a:t>
            </a:r>
            <a:r>
              <a:rPr lang="de-DE" dirty="0" err="1"/>
              <a:t>iePA</a:t>
            </a:r>
            <a:r>
              <a:rPr lang="de-DE" dirty="0"/>
              <a:t> zur </a:t>
            </a:r>
            <a:r>
              <a:rPr lang="de-DE" dirty="0" err="1"/>
              <a:t>eePA</a:t>
            </a:r>
            <a:r>
              <a:rPr lang="de-DE" dirty="0"/>
              <a:t>.</a:t>
            </a:r>
          </a:p>
          <a:p>
            <a:r>
              <a:rPr lang="de-DE" dirty="0"/>
              <a:t>In der ersten Stufe, ab Jan. 2021, werden die Dokumente der Ärzte, Kliniken, Labortests und Medikationspläne in das System integriert. </a:t>
            </a:r>
            <a:br>
              <a:rPr lang="de-DE" dirty="0"/>
            </a:br>
            <a:r>
              <a:rPr lang="de-DE" dirty="0"/>
              <a:t>Damit haben zunächst alle registrierten – autorisierten Anwender Zugriff auf alle Daten. Das haben die Datenschützer mit Recht reklamiert. </a:t>
            </a:r>
            <a:br>
              <a:rPr lang="de-DE" dirty="0"/>
            </a:br>
            <a:r>
              <a:rPr lang="de-DE" dirty="0"/>
              <a:t>Ab 2022 können die Daten vom Patienten mit genau definierten Freigaben ausgestattet werden. Er bestimmt dann wer was sehen darf.</a:t>
            </a:r>
          </a:p>
        </p:txBody>
      </p:sp>
      <p:sp>
        <p:nvSpPr>
          <p:cNvPr id="4" name="Foliennummernplatzhalter 3"/>
          <p:cNvSpPr>
            <a:spLocks noGrp="1"/>
          </p:cNvSpPr>
          <p:nvPr>
            <p:ph type="sldNum" sz="quarter" idx="5"/>
          </p:nvPr>
        </p:nvSpPr>
        <p:spPr/>
        <p:txBody>
          <a:bodyPr/>
          <a:lstStyle/>
          <a:p>
            <a:fld id="{A5E76B52-03EF-4F42-A011-90759BF33D85}" type="slidenum">
              <a:rPr lang="de-DE" smtClean="0"/>
              <a:t>15</a:t>
            </a:fld>
            <a:endParaRPr lang="de-DE"/>
          </a:p>
        </p:txBody>
      </p:sp>
    </p:spTree>
    <p:extLst>
      <p:ext uri="{BB962C8B-B14F-4D97-AF65-F5344CB8AC3E}">
        <p14:creationId xmlns:p14="http://schemas.microsoft.com/office/powerpoint/2010/main" val="209438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zweiten Stufe, der intelligenten </a:t>
            </a:r>
            <a:r>
              <a:rPr lang="de-DE" dirty="0" err="1"/>
              <a:t>ePA</a:t>
            </a:r>
            <a:r>
              <a:rPr lang="de-DE" dirty="0"/>
              <a:t> – deren Einführungs-Zeitpunkt noch nicht genau definiert ist – kommen die Assistenzsysteme hinzu. </a:t>
            </a:r>
            <a:br>
              <a:rPr lang="de-DE" dirty="0"/>
            </a:br>
            <a:r>
              <a:rPr lang="de-DE" dirty="0"/>
              <a:t>Diese warnen den Arzt z. B. wenn er ein Medikament mit einem Wirkstoff verschreiben will auf den der Patient allergisch ist, oder es poppen klinische Anweisungen auf die der Arzt beachten sollte.</a:t>
            </a:r>
          </a:p>
        </p:txBody>
      </p:sp>
      <p:sp>
        <p:nvSpPr>
          <p:cNvPr id="4" name="Foliennummernplatzhalter 3"/>
          <p:cNvSpPr>
            <a:spLocks noGrp="1"/>
          </p:cNvSpPr>
          <p:nvPr>
            <p:ph type="sldNum" sz="quarter" idx="5"/>
          </p:nvPr>
        </p:nvSpPr>
        <p:spPr/>
        <p:txBody>
          <a:bodyPr/>
          <a:lstStyle/>
          <a:p>
            <a:fld id="{A5E76B52-03EF-4F42-A011-90759BF33D85}" type="slidenum">
              <a:rPr lang="de-DE" smtClean="0"/>
              <a:t>16</a:t>
            </a:fld>
            <a:endParaRPr lang="de-DE"/>
          </a:p>
        </p:txBody>
      </p:sp>
    </p:spTree>
    <p:extLst>
      <p:ext uri="{BB962C8B-B14F-4D97-AF65-F5344CB8AC3E}">
        <p14:creationId xmlns:p14="http://schemas.microsoft.com/office/powerpoint/2010/main" val="337911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dritten Stufe der lernenden (also </a:t>
            </a:r>
            <a:r>
              <a:rPr lang="de-DE" dirty="0" err="1"/>
              <a:t>edukation</a:t>
            </a:r>
            <a:r>
              <a:rPr lang="de-DE" dirty="0"/>
              <a:t>) </a:t>
            </a:r>
            <a:r>
              <a:rPr lang="de-DE" dirty="0" err="1"/>
              <a:t>ePA</a:t>
            </a:r>
            <a:r>
              <a:rPr lang="de-DE" dirty="0"/>
              <a:t> werden dann die Sensordaten von körpernahen Sensoren und die Genomdaten von einer künstlichen Intelligenz verarbeitet.</a:t>
            </a:r>
            <a:br>
              <a:rPr lang="de-DE" dirty="0"/>
            </a:br>
            <a:r>
              <a:rPr lang="de-DE" dirty="0"/>
              <a:t>In der Folge wird dem Arzt eine personalisierte Diagnose und Therapie vorgeschlagen. Spätestens dann wird die Vision Realität, die wir in dem Film am Anfang gesehen haben.</a:t>
            </a:r>
          </a:p>
        </p:txBody>
      </p:sp>
      <p:sp>
        <p:nvSpPr>
          <p:cNvPr id="4" name="Foliennummernplatzhalter 3"/>
          <p:cNvSpPr>
            <a:spLocks noGrp="1"/>
          </p:cNvSpPr>
          <p:nvPr>
            <p:ph type="sldNum" sz="quarter" idx="5"/>
          </p:nvPr>
        </p:nvSpPr>
        <p:spPr/>
        <p:txBody>
          <a:bodyPr/>
          <a:lstStyle/>
          <a:p>
            <a:fld id="{A5E76B52-03EF-4F42-A011-90759BF33D85}" type="slidenum">
              <a:rPr lang="de-DE" smtClean="0"/>
              <a:t>17</a:t>
            </a:fld>
            <a:endParaRPr lang="de-DE"/>
          </a:p>
        </p:txBody>
      </p:sp>
    </p:spTree>
    <p:extLst>
      <p:ext uri="{BB962C8B-B14F-4D97-AF65-F5344CB8AC3E}">
        <p14:creationId xmlns:p14="http://schemas.microsoft.com/office/powerpoint/2010/main" val="71640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ist die App von Prof. Dr. Erwin Böttinger die er in den USA benutzt. </a:t>
            </a:r>
            <a:r>
              <a:rPr lang="de-DE" sz="1200" kern="1200" dirty="0">
                <a:solidFill>
                  <a:schemeClr val="tx1"/>
                </a:solidFill>
                <a:latin typeface="+mn-lt"/>
                <a:ea typeface="+mn-ea"/>
                <a:cs typeface="+mn-cs"/>
              </a:rPr>
              <a:t>Da kann jeder schon heute seine Gesundheitsdaten über das Smartphone abrufen und pflegen</a:t>
            </a:r>
            <a:r>
              <a:rPr lang="de-DE" dirty="0"/>
              <a:t>.</a:t>
            </a:r>
            <a:br>
              <a:rPr lang="de-DE" dirty="0"/>
            </a:br>
            <a:br>
              <a:rPr lang="de-DE" dirty="0"/>
            </a:br>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18</a:t>
            </a:fld>
            <a:endParaRPr lang="de-DE"/>
          </a:p>
        </p:txBody>
      </p:sp>
    </p:spTree>
    <p:extLst>
      <p:ext uri="{BB962C8B-B14F-4D97-AF65-F5344CB8AC3E}">
        <p14:creationId xmlns:p14="http://schemas.microsoft.com/office/powerpoint/2010/main" val="81932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Natürlich werfen solch gravierende Umwälzungen ethische, rechtliche und gesellschaftliche Fragen auf.</a:t>
            </a:r>
            <a:br>
              <a:rPr lang="de-DE" dirty="0"/>
            </a:br>
            <a:r>
              <a:rPr lang="de-DE" dirty="0"/>
              <a:t>Einerseits gilt das „Recht auf informationelle Selbstbestimmung“, wie es der BGH schon 1993 formulierte. </a:t>
            </a:r>
            <a:br>
              <a:rPr lang="de-DE" dirty="0"/>
            </a:br>
            <a:r>
              <a:rPr lang="de-DE" dirty="0"/>
              <a:t>Andererseits hat aber auch die Gesellschaft Rechte an bestimmte Daten, die sie einfordern muss. </a:t>
            </a:r>
            <a:br>
              <a:rPr lang="de-DE" dirty="0"/>
            </a:br>
            <a:r>
              <a:rPr lang="de-DE" dirty="0"/>
              <a:t>Wenn es z.B. um die Vermeidung von Epidemien oder der Therapiesicherheit von Medikamenten geht (siehe Contergan und seine Folgen), müssen die Wissenschaft und die Behörden Zugriff auf anonymisierte Daten erhalten, oder wenn es um die gerechte Zuweisung von Ressourcen von </a:t>
            </a:r>
            <a:r>
              <a:rPr lang="de-DE" sz="1200" dirty="0"/>
              <a:t>leistungsbezogene Abrechnung gemäß Sozialgesetzbuch geht müssen die Behörden auf die relevanten Daten zugreifen können.</a:t>
            </a:r>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19</a:t>
            </a:fld>
            <a:endParaRPr lang="de-DE"/>
          </a:p>
        </p:txBody>
      </p:sp>
    </p:spTree>
    <p:extLst>
      <p:ext uri="{BB962C8B-B14F-4D97-AF65-F5344CB8AC3E}">
        <p14:creationId xmlns:p14="http://schemas.microsoft.com/office/powerpoint/2010/main" val="321061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Gleich zu Beginn eine Statistik, die zeigt wie abgeschlagen Deutschland im internationalen Vergleich bei diesem Thema ist. Der 16. Rang – das ist wahrlich kein Ruhmesblatt für den Digital-Standort Deutschland.</a:t>
            </a:r>
          </a:p>
        </p:txBody>
      </p:sp>
      <p:sp>
        <p:nvSpPr>
          <p:cNvPr id="4" name="Foliennummernplatzhalter 3"/>
          <p:cNvSpPr>
            <a:spLocks noGrp="1"/>
          </p:cNvSpPr>
          <p:nvPr>
            <p:ph type="sldNum" sz="quarter" idx="5"/>
          </p:nvPr>
        </p:nvSpPr>
        <p:spPr/>
        <p:txBody>
          <a:bodyPr/>
          <a:lstStyle/>
          <a:p>
            <a:fld id="{A5E76B52-03EF-4F42-A011-90759BF33D85}" type="slidenum">
              <a:rPr lang="de-DE" smtClean="0"/>
              <a:t>2</a:t>
            </a:fld>
            <a:endParaRPr lang="de-DE"/>
          </a:p>
        </p:txBody>
      </p:sp>
    </p:spTree>
    <p:extLst>
      <p:ext uri="{BB962C8B-B14F-4D97-AF65-F5344CB8AC3E}">
        <p14:creationId xmlns:p14="http://schemas.microsoft.com/office/powerpoint/2010/main" val="330718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Letztendlich muss man um diesen Ansprüchen </a:t>
            </a:r>
            <a:r>
              <a:rPr lang="de-DE" sz="1200" b="0" kern="1200" dirty="0">
                <a:solidFill>
                  <a:schemeClr val="tx1"/>
                </a:solidFill>
                <a:latin typeface="+mn-lt"/>
                <a:ea typeface="+mn-ea"/>
                <a:cs typeface="+mn-cs"/>
              </a:rPr>
              <a:t>gerecht zu werden, vor dem Hintergrund der ständigen Weiterentwicklung immer wieder neu diskutieren und neu entscheiden:</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Was will der Patient</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Wem gehören die Daten</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Wie kann Ungleichheit vermieden werden</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Was bedeutet das für das Arzt- Patientenverhältnis</a:t>
            </a:r>
          </a:p>
          <a:p>
            <a:r>
              <a:rPr lang="de-DE" sz="1200" b="0" kern="1200" dirty="0">
                <a:solidFill>
                  <a:schemeClr val="tx1"/>
                </a:solidFill>
                <a:latin typeface="+mn-lt"/>
                <a:ea typeface="+mn-ea"/>
                <a:cs typeface="+mn-cs"/>
              </a:rPr>
              <a:t>Das ist nicht das Ergebnis einer einmalige Diskussion, sondern ein ständiger Anpassungsprozess.</a:t>
            </a:r>
            <a:br>
              <a:rPr lang="de-DE" sz="1200" b="0" kern="1200" dirty="0">
                <a:solidFill>
                  <a:schemeClr val="tx1"/>
                </a:solidFill>
                <a:latin typeface="+mn-lt"/>
                <a:ea typeface="+mn-ea"/>
                <a:cs typeface="+mn-cs"/>
              </a:rPr>
            </a:br>
            <a:endParaRPr lang="de-DE" b="0" dirty="0"/>
          </a:p>
        </p:txBody>
      </p:sp>
      <p:sp>
        <p:nvSpPr>
          <p:cNvPr id="4" name="Foliennummernplatzhalter 3"/>
          <p:cNvSpPr>
            <a:spLocks noGrp="1"/>
          </p:cNvSpPr>
          <p:nvPr>
            <p:ph type="sldNum" sz="quarter" idx="5"/>
          </p:nvPr>
        </p:nvSpPr>
        <p:spPr/>
        <p:txBody>
          <a:bodyPr/>
          <a:lstStyle/>
          <a:p>
            <a:fld id="{A5E76B52-03EF-4F42-A011-90759BF33D85}" type="slidenum">
              <a:rPr lang="de-DE" smtClean="0"/>
              <a:t>20</a:t>
            </a:fld>
            <a:endParaRPr lang="de-DE"/>
          </a:p>
        </p:txBody>
      </p:sp>
    </p:spTree>
    <p:extLst>
      <p:ext uri="{BB962C8B-B14F-4D97-AF65-F5344CB8AC3E}">
        <p14:creationId xmlns:p14="http://schemas.microsoft.com/office/powerpoint/2010/main" val="3385677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 wir zu einem anderen Thema. Auf dem Gesundheitsmarkt boomen gerade Wearables, also Kleincomputer die am Körper getragen werden und Gesundheits-Apps.</a:t>
            </a:r>
            <a:br>
              <a:rPr lang="de-DE" dirty="0"/>
            </a:br>
            <a:r>
              <a:rPr lang="de-DE" dirty="0"/>
              <a:t>Vieles davon ist einfach nur Schnickschnack, aber ein paar wenige sind auch echte medizinische Hilfen. Eine Bewertungskommission prüft die Apps und Geräte auf medizinische Wirksamkeit.</a:t>
            </a:r>
            <a:br>
              <a:rPr lang="de-DE" dirty="0"/>
            </a:br>
            <a:r>
              <a:rPr lang="de-DE" dirty="0"/>
              <a:t>Wenn sie sich ein Jahr lang bewährt haben, werden sie als medizinisches Hilfsmittel freigegeben. Dann können Ärzte sie bei entsprechender Diagnose und Sinnhaftigkeit auf Rezept verschreiben und die Krankenkassen übernehmen die Kosten.</a:t>
            </a:r>
          </a:p>
        </p:txBody>
      </p:sp>
      <p:sp>
        <p:nvSpPr>
          <p:cNvPr id="4" name="Foliennummernplatzhalter 3"/>
          <p:cNvSpPr>
            <a:spLocks noGrp="1"/>
          </p:cNvSpPr>
          <p:nvPr>
            <p:ph type="sldNum" sz="quarter" idx="5"/>
          </p:nvPr>
        </p:nvSpPr>
        <p:spPr/>
        <p:txBody>
          <a:bodyPr/>
          <a:lstStyle/>
          <a:p>
            <a:fld id="{A5E76B52-03EF-4F42-A011-90759BF33D85}" type="slidenum">
              <a:rPr lang="de-DE" smtClean="0"/>
              <a:t>21</a:t>
            </a:fld>
            <a:endParaRPr lang="de-DE"/>
          </a:p>
        </p:txBody>
      </p:sp>
    </p:spTree>
    <p:extLst>
      <p:ext uri="{BB962C8B-B14F-4D97-AF65-F5344CB8AC3E}">
        <p14:creationId xmlns:p14="http://schemas.microsoft.com/office/powerpoint/2010/main" val="325578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Einige dieser Geräte werden täglich im Fernsehen beworben. Bei der Frage, ob diese für Sie sinnvoll sind kann Ihnen der Arzt beratend zur Seite stehen.</a:t>
            </a:r>
            <a:br>
              <a:rPr lang="de-DE" dirty="0"/>
            </a:br>
            <a:r>
              <a:rPr lang="de-DE" dirty="0"/>
              <a:t>Bei  entsprechender Diagnose kann der Arzt auch Leihgeräte verschreiben, die man eine gewisse Zeit nutzt und nach erfolgreicher Therapie wieder abgibt.</a:t>
            </a:r>
          </a:p>
        </p:txBody>
      </p:sp>
      <p:sp>
        <p:nvSpPr>
          <p:cNvPr id="4" name="Foliennummernplatzhalter 3"/>
          <p:cNvSpPr>
            <a:spLocks noGrp="1"/>
          </p:cNvSpPr>
          <p:nvPr>
            <p:ph type="sldNum" sz="quarter" idx="5"/>
          </p:nvPr>
        </p:nvSpPr>
        <p:spPr/>
        <p:txBody>
          <a:bodyPr/>
          <a:lstStyle/>
          <a:p>
            <a:fld id="{A5E76B52-03EF-4F42-A011-90759BF33D85}" type="slidenum">
              <a:rPr lang="de-DE" smtClean="0"/>
              <a:t>22</a:t>
            </a:fld>
            <a:endParaRPr lang="de-DE"/>
          </a:p>
        </p:txBody>
      </p:sp>
    </p:spTree>
    <p:extLst>
      <p:ext uri="{BB962C8B-B14F-4D97-AF65-F5344CB8AC3E}">
        <p14:creationId xmlns:p14="http://schemas.microsoft.com/office/powerpoint/2010/main" val="36622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Sensoren in der Unterwäsche oder in den Schuhsolen sind heute noch etwas für einige wenige Leistungssportler, die sich einem ständigen Monitoring unterziehen müssen und mit Hilfe der Sensoren ihre Bewegungsabläufe und Kondition optimieren wollen. In ein paar Jahren werden sie aber auch die breite Masse erreichen. Die Daten werden dann in die elektronische Patientenakte aufgenommen und von einer künstlichen Intelligenz mit anderen Gesundheitsdaten und Diagnosen verknüpft.</a:t>
            </a:r>
            <a:br>
              <a:rPr lang="de-DE" dirty="0"/>
            </a:br>
            <a:r>
              <a:rPr lang="de-DE" dirty="0"/>
              <a:t>Die Baby-Windel mit Feuchtigkeits- und Stinke-Sensor ist da wohl eher eine umsatzträchtige Randerscheinung.</a:t>
            </a:r>
          </a:p>
        </p:txBody>
      </p:sp>
      <p:sp>
        <p:nvSpPr>
          <p:cNvPr id="4" name="Foliennummernplatzhalter 3"/>
          <p:cNvSpPr>
            <a:spLocks noGrp="1"/>
          </p:cNvSpPr>
          <p:nvPr>
            <p:ph type="sldNum" sz="quarter" idx="5"/>
          </p:nvPr>
        </p:nvSpPr>
        <p:spPr/>
        <p:txBody>
          <a:bodyPr/>
          <a:lstStyle/>
          <a:p>
            <a:fld id="{A5E76B52-03EF-4F42-A011-90759BF33D85}" type="slidenum">
              <a:rPr lang="de-DE" smtClean="0"/>
              <a:t>23</a:t>
            </a:fld>
            <a:endParaRPr lang="de-DE"/>
          </a:p>
        </p:txBody>
      </p:sp>
    </p:spTree>
    <p:extLst>
      <p:ext uri="{BB962C8B-B14F-4D97-AF65-F5344CB8AC3E}">
        <p14:creationId xmlns:p14="http://schemas.microsoft.com/office/powerpoint/2010/main" val="157682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diesen kontinuierlich laufenden Datenerfassungen fallen Unmengen von unsortierten Daten an, die zunächst einmal sortiert, gruppiert und bestimmten Bereichen zugewiesen werden müssen. </a:t>
            </a:r>
            <a:br>
              <a:rPr lang="de-DE" dirty="0"/>
            </a:br>
            <a:r>
              <a:rPr lang="de-DE" dirty="0"/>
              <a:t>Danach erst können sie analysiert und einer künstlichen Intelligenz zugeführt werden, die sie mit anderen Gesundheits- und Umweltdaten verknüpft und dem Arzt als Entscheidungshilfe vorlegt.</a:t>
            </a:r>
          </a:p>
        </p:txBody>
      </p:sp>
      <p:sp>
        <p:nvSpPr>
          <p:cNvPr id="4" name="Foliennummernplatzhalter 3"/>
          <p:cNvSpPr>
            <a:spLocks noGrp="1"/>
          </p:cNvSpPr>
          <p:nvPr>
            <p:ph type="sldNum" sz="quarter" idx="5"/>
          </p:nvPr>
        </p:nvSpPr>
        <p:spPr/>
        <p:txBody>
          <a:bodyPr/>
          <a:lstStyle/>
          <a:p>
            <a:fld id="{A5E76B52-03EF-4F42-A011-90759BF33D85}" type="slidenum">
              <a:rPr lang="de-DE" smtClean="0"/>
              <a:t>24</a:t>
            </a:fld>
            <a:endParaRPr lang="de-DE"/>
          </a:p>
        </p:txBody>
      </p:sp>
    </p:spTree>
    <p:extLst>
      <p:ext uri="{BB962C8B-B14F-4D97-AF65-F5344CB8AC3E}">
        <p14:creationId xmlns:p14="http://schemas.microsoft.com/office/powerpoint/2010/main" val="426331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weiterer Blickwinkel, den wir bei dem Thema Digitalisierung im Gesundheitswesen betrachten müssen ist die Telemedizin. In einigen Nachbarländern ist diese schon wesentlich weiter fortgeschritten als bei uns. Natürlich kann eine Videokonferenz niemals den direkten persönlichen Kontakt ersetzen. Man muss sich aber schon fragen, ob es wirklich zielführend ist, wenn </a:t>
            </a:r>
            <a:r>
              <a:rPr lang="de-DE" sz="1200" kern="1200" dirty="0">
                <a:solidFill>
                  <a:schemeClr val="tx1"/>
                </a:solidFill>
                <a:latin typeface="+mn-lt"/>
                <a:ea typeface="+mn-ea"/>
                <a:cs typeface="+mn-cs"/>
              </a:rPr>
              <a:t>infektiöse Patienten in der Praxis sitzen und andere anstecken. </a:t>
            </a:r>
            <a:br>
              <a:rPr lang="de-DE" sz="1200" kern="1200" dirty="0">
                <a:solidFill>
                  <a:schemeClr val="tx1"/>
                </a:solidFill>
                <a:latin typeface="+mn-lt"/>
                <a:ea typeface="+mn-ea"/>
                <a:cs typeface="+mn-cs"/>
              </a:rPr>
            </a:br>
            <a:br>
              <a:rPr lang="de-DE" sz="1200" kern="1200" dirty="0">
                <a:solidFill>
                  <a:schemeClr val="tx1"/>
                </a:solidFill>
                <a:latin typeface="+mn-lt"/>
                <a:ea typeface="+mn-ea"/>
                <a:cs typeface="+mn-cs"/>
              </a:rPr>
            </a:br>
            <a:r>
              <a:rPr lang="de-DE" sz="1200" kern="1200" dirty="0">
                <a:solidFill>
                  <a:schemeClr val="tx1"/>
                </a:solidFill>
                <a:latin typeface="+mn-lt"/>
                <a:ea typeface="+mn-ea"/>
                <a:cs typeface="+mn-cs"/>
              </a:rPr>
              <a:t>Ein dauerkranker Patient hat oftmals nur eine klärende Rückfrage und sitzt dafür im Wartezimmer.</a:t>
            </a:r>
            <a:br>
              <a:rPr lang="de-DE" sz="1200" kern="1200" dirty="0">
                <a:solidFill>
                  <a:schemeClr val="tx1"/>
                </a:solidFill>
                <a:latin typeface="+mn-lt"/>
                <a:ea typeface="+mn-ea"/>
                <a:cs typeface="+mn-cs"/>
              </a:rPr>
            </a:br>
            <a:br>
              <a:rPr lang="de-DE" sz="1200" kern="1200" dirty="0">
                <a:solidFill>
                  <a:schemeClr val="tx1"/>
                </a:solidFill>
                <a:latin typeface="+mn-lt"/>
                <a:ea typeface="+mn-ea"/>
                <a:cs typeface="+mn-cs"/>
              </a:rPr>
            </a:br>
            <a:r>
              <a:rPr lang="de-DE" sz="1200" kern="1200" dirty="0">
                <a:solidFill>
                  <a:schemeClr val="tx1"/>
                </a:solidFill>
                <a:latin typeface="+mn-lt"/>
                <a:ea typeface="+mn-ea"/>
                <a:cs typeface="+mn-cs"/>
              </a:rPr>
              <a:t>Der Ärztemangel ist nicht nur eine Erscheinung auf dem flachen Lande, auch in der Stadt kommt es immer häufiger zu Versorgungslücken. Speziell ausgebildete Krankenpflegerinnen oder Krankenpfleger könnten hier im Auftrag, oder eventuell sogar unter Aufsicht eines Arztes bestimmte Aufgaben übernehmen.</a:t>
            </a:r>
          </a:p>
          <a:p>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Muss der Facharzt wirklich immer vor Ort sein? Oder kann ein Ärzteteam zusammen mit einem weit entfernten Spezialisten eine Therapie oder einen operativen Eingriff planen, der von dem Spezialisten über Videokonferenz begleitet wird? Ist vielleicht ein vom Spezialisten ferngesteuerter Computer der bessere Operateur?</a:t>
            </a:r>
            <a:br>
              <a:rPr lang="de-DE" sz="1200" kern="1200" dirty="0">
                <a:solidFill>
                  <a:schemeClr val="tx1"/>
                </a:solidFill>
                <a:latin typeface="+mn-lt"/>
                <a:ea typeface="+mn-ea"/>
                <a:cs typeface="+mn-cs"/>
              </a:rPr>
            </a:br>
            <a:br>
              <a:rPr lang="de-DE" sz="1200" kern="1200" dirty="0">
                <a:solidFill>
                  <a:schemeClr val="tx1"/>
                </a:solidFill>
                <a:latin typeface="+mn-lt"/>
                <a:ea typeface="+mn-ea"/>
                <a:cs typeface="+mn-cs"/>
              </a:rPr>
            </a:br>
            <a:br>
              <a:rPr lang="de-DE" sz="1200" kern="1200" dirty="0">
                <a:solidFill>
                  <a:schemeClr val="tx1"/>
                </a:solidFill>
                <a:latin typeface="+mn-lt"/>
                <a:ea typeface="+mn-ea"/>
                <a:cs typeface="+mn-cs"/>
              </a:rPr>
            </a:br>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25</a:t>
            </a:fld>
            <a:endParaRPr lang="de-DE"/>
          </a:p>
        </p:txBody>
      </p:sp>
    </p:spTree>
    <p:extLst>
      <p:ext uri="{BB962C8B-B14F-4D97-AF65-F5344CB8AC3E}">
        <p14:creationId xmlns:p14="http://schemas.microsoft.com/office/powerpoint/2010/main" val="390760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Gene haben einen entscheidenden Einfluss auf unsere Gesundheit und auf die Wirksamkeit von Medikamenten. Ca. 50% der verschriebenen Medikamente wirken nicht oder nicht so wie sie eigentlich sollten, weil der Patient nicht die Enzyme aufbauen kann durch die das Medikament erst wirksam wird. Eine entsprechende genomische Untersuchung könnte diese Probleme vorzeitig aufdecken und für die richtige Verordnung sorgen. Entsprechende Untersuchungen werden in naher Zukunft Standard werden.</a:t>
            </a:r>
          </a:p>
        </p:txBody>
      </p:sp>
      <p:sp>
        <p:nvSpPr>
          <p:cNvPr id="4" name="Foliennummernplatzhalter 3"/>
          <p:cNvSpPr>
            <a:spLocks noGrp="1"/>
          </p:cNvSpPr>
          <p:nvPr>
            <p:ph type="sldNum" sz="quarter" idx="5"/>
          </p:nvPr>
        </p:nvSpPr>
        <p:spPr/>
        <p:txBody>
          <a:bodyPr/>
          <a:lstStyle/>
          <a:p>
            <a:fld id="{A5E76B52-03EF-4F42-A011-90759BF33D85}" type="slidenum">
              <a:rPr lang="de-DE" smtClean="0"/>
              <a:t>26</a:t>
            </a:fld>
            <a:endParaRPr lang="de-DE"/>
          </a:p>
        </p:txBody>
      </p:sp>
    </p:spTree>
    <p:extLst>
      <p:ext uri="{BB962C8B-B14F-4D97-AF65-F5344CB8AC3E}">
        <p14:creationId xmlns:p14="http://schemas.microsoft.com/office/powerpoint/2010/main" val="1981740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ist eine Einschätzung der Wissenschaft in welcher Geschwindigkeit neue Technologien in das Gesundheitswesen Einzug halten werden.</a:t>
            </a:r>
          </a:p>
          <a:p>
            <a:r>
              <a:rPr lang="de-DE" dirty="0"/>
              <a:t>Das Lesen des Genoms ist dabei das Dringendste und auch die Gesundheit-Apps werden sich in den nächsten zwei bis drei Jahren durchsetzen.</a:t>
            </a:r>
            <a:br>
              <a:rPr lang="de-DE" dirty="0"/>
            </a:br>
            <a:r>
              <a:rPr lang="de-DE" dirty="0"/>
              <a:t>Die Telemedizin und die Sensoren für Diagnostik und Monitoring lassen nach dieser Studie noch etwas auf sich warten.</a:t>
            </a:r>
          </a:p>
        </p:txBody>
      </p:sp>
      <p:sp>
        <p:nvSpPr>
          <p:cNvPr id="4" name="Foliennummernplatzhalter 3"/>
          <p:cNvSpPr>
            <a:spLocks noGrp="1"/>
          </p:cNvSpPr>
          <p:nvPr>
            <p:ph type="sldNum" sz="quarter" idx="5"/>
          </p:nvPr>
        </p:nvSpPr>
        <p:spPr/>
        <p:txBody>
          <a:bodyPr/>
          <a:lstStyle/>
          <a:p>
            <a:fld id="{A5E76B52-03EF-4F42-A011-90759BF33D85}" type="slidenum">
              <a:rPr lang="de-DE" smtClean="0"/>
              <a:t>27</a:t>
            </a:fld>
            <a:endParaRPr lang="de-DE"/>
          </a:p>
        </p:txBody>
      </p:sp>
    </p:spTree>
    <p:extLst>
      <p:ext uri="{BB962C8B-B14F-4D97-AF65-F5344CB8AC3E}">
        <p14:creationId xmlns:p14="http://schemas.microsoft.com/office/powerpoint/2010/main" val="178653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Verschaffen wir uns noch einmal einen Überblick über die wichtigsten Elemente im zukünftigen deutschen Gesundheitswesen. Da gibt es:</a:t>
            </a:r>
            <a:br>
              <a:rPr lang="de-DE" dirty="0"/>
            </a:br>
            <a:r>
              <a:rPr lang="de-DE" dirty="0"/>
              <a:t>Das </a:t>
            </a:r>
            <a:r>
              <a:rPr lang="de-DE" sz="1200" kern="1200" dirty="0">
                <a:solidFill>
                  <a:schemeClr val="tx1"/>
                </a:solidFill>
                <a:latin typeface="+mn-lt"/>
                <a:ea typeface="+mn-ea"/>
                <a:cs typeface="+mn-cs"/>
              </a:rPr>
              <a:t>Versicherten-Stammdaten-Management (VSDM)</a:t>
            </a:r>
          </a:p>
          <a:p>
            <a:r>
              <a:rPr lang="de-DE" sz="1200" kern="1200" dirty="0">
                <a:solidFill>
                  <a:schemeClr val="tx1"/>
                </a:solidFill>
                <a:latin typeface="+mn-lt"/>
                <a:ea typeface="+mn-ea"/>
                <a:cs typeface="+mn-cs"/>
              </a:rPr>
              <a:t>Das Notfall-Daten-Management (NFDM)</a:t>
            </a:r>
          </a:p>
          <a:p>
            <a:r>
              <a:rPr lang="de-DE" sz="1200" kern="1200" dirty="0">
                <a:solidFill>
                  <a:schemeClr val="tx1"/>
                </a:solidFill>
                <a:latin typeface="+mn-lt"/>
                <a:ea typeface="+mn-ea"/>
                <a:cs typeface="+mn-cs"/>
              </a:rPr>
              <a:t>Den Elektronische Medikationsplan (</a:t>
            </a:r>
            <a:r>
              <a:rPr lang="de-DE" sz="1200" kern="1200" dirty="0" err="1">
                <a:solidFill>
                  <a:schemeClr val="tx1"/>
                </a:solidFill>
                <a:latin typeface="+mn-lt"/>
                <a:ea typeface="+mn-ea"/>
                <a:cs typeface="+mn-cs"/>
              </a:rPr>
              <a:t>eMP</a:t>
            </a:r>
            <a:r>
              <a:rPr lang="de-DE" sz="1200" kern="1200" dirty="0">
                <a:solidFill>
                  <a:schemeClr val="tx1"/>
                </a:solidFill>
                <a:latin typeface="+mn-lt"/>
                <a:ea typeface="+mn-ea"/>
                <a:cs typeface="+mn-cs"/>
              </a:rPr>
              <a:t>)</a:t>
            </a:r>
          </a:p>
          <a:p>
            <a:r>
              <a:rPr lang="de-DE" sz="1200" kern="1200" dirty="0">
                <a:solidFill>
                  <a:schemeClr val="tx1"/>
                </a:solidFill>
                <a:latin typeface="+mn-lt"/>
                <a:ea typeface="+mn-ea"/>
                <a:cs typeface="+mn-cs"/>
              </a:rPr>
              <a:t>Das Kommunikations- und Informations-Management (KIM)</a:t>
            </a:r>
          </a:p>
          <a:p>
            <a:r>
              <a:rPr lang="de-DE" sz="1200" kern="1200" dirty="0">
                <a:solidFill>
                  <a:schemeClr val="tx1"/>
                </a:solidFill>
                <a:latin typeface="+mn-lt"/>
                <a:ea typeface="+mn-ea"/>
                <a:cs typeface="+mn-cs"/>
              </a:rPr>
              <a:t>Das Elektronische Rezept (</a:t>
            </a:r>
            <a:r>
              <a:rPr lang="de-DE" sz="1200" kern="1200" dirty="0" err="1">
                <a:solidFill>
                  <a:schemeClr val="tx1"/>
                </a:solidFill>
                <a:latin typeface="+mn-lt"/>
                <a:ea typeface="+mn-ea"/>
                <a:cs typeface="+mn-cs"/>
              </a:rPr>
              <a:t>eR</a:t>
            </a:r>
            <a:r>
              <a:rPr lang="de-DE" sz="1200" kern="1200" dirty="0">
                <a:solidFill>
                  <a:schemeClr val="tx1"/>
                </a:solidFill>
                <a:latin typeface="+mn-lt"/>
                <a:ea typeface="+mn-ea"/>
                <a:cs typeface="+mn-cs"/>
              </a:rPr>
              <a:t>)</a:t>
            </a:r>
          </a:p>
          <a:p>
            <a:r>
              <a:rPr lang="de-DE" sz="1200" kern="1200" dirty="0">
                <a:solidFill>
                  <a:schemeClr val="tx1"/>
                </a:solidFill>
                <a:latin typeface="+mn-lt"/>
                <a:ea typeface="+mn-ea"/>
                <a:cs typeface="+mn-cs"/>
              </a:rPr>
              <a:t>Die Elektronische Arbeitsunfähigkeits-Bescheinigung (</a:t>
            </a:r>
            <a:r>
              <a:rPr lang="de-DE" sz="1200" kern="1200" dirty="0" err="1">
                <a:solidFill>
                  <a:schemeClr val="tx1"/>
                </a:solidFill>
                <a:latin typeface="+mn-lt"/>
                <a:ea typeface="+mn-ea"/>
                <a:cs typeface="+mn-cs"/>
              </a:rPr>
              <a:t>eAUB</a:t>
            </a:r>
            <a:r>
              <a:rPr lang="de-DE" sz="1200" kern="1200" dirty="0">
                <a:solidFill>
                  <a:schemeClr val="tx1"/>
                </a:solidFill>
                <a:latin typeface="+mn-lt"/>
                <a:ea typeface="+mn-ea"/>
                <a:cs typeface="+mn-cs"/>
              </a:rPr>
              <a:t>)</a:t>
            </a:r>
          </a:p>
          <a:p>
            <a:r>
              <a:rPr lang="de-DE" sz="1200" kern="1200" dirty="0">
                <a:solidFill>
                  <a:schemeClr val="tx1"/>
                </a:solidFill>
                <a:latin typeface="+mn-lt"/>
                <a:ea typeface="+mn-ea"/>
                <a:cs typeface="+mn-cs"/>
              </a:rPr>
              <a:t>Die Elektronische Patienten-Akte (</a:t>
            </a:r>
            <a:r>
              <a:rPr lang="de-DE" sz="1200" kern="1200" dirty="0" err="1">
                <a:solidFill>
                  <a:schemeClr val="tx1"/>
                </a:solidFill>
                <a:latin typeface="+mn-lt"/>
                <a:ea typeface="+mn-ea"/>
                <a:cs typeface="+mn-cs"/>
              </a:rPr>
              <a:t>ePA</a:t>
            </a:r>
            <a:r>
              <a:rPr lang="de-DE" sz="1200" kern="1200" dirty="0">
                <a:solidFill>
                  <a:schemeClr val="tx1"/>
                </a:solidFill>
                <a:latin typeface="+mn-lt"/>
                <a:ea typeface="+mn-ea"/>
                <a:cs typeface="+mn-cs"/>
              </a:rPr>
              <a:t>)</a:t>
            </a:r>
          </a:p>
          <a:p>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28</a:t>
            </a:fld>
            <a:endParaRPr lang="de-DE"/>
          </a:p>
        </p:txBody>
      </p:sp>
    </p:spTree>
    <p:extLst>
      <p:ext uri="{BB962C8B-B14F-4D97-AF65-F5344CB8AC3E}">
        <p14:creationId xmlns:p14="http://schemas.microsoft.com/office/powerpoint/2010/main" val="407559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kern="1200" dirty="0">
                <a:solidFill>
                  <a:schemeClr val="tx1"/>
                </a:solidFill>
                <a:latin typeface="+mn-lt"/>
                <a:ea typeface="+mn-ea"/>
                <a:cs typeface="+mn-cs"/>
              </a:rPr>
              <a:t>Zum Versicherten-Stammdaten-Management gehören:</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Die elektronische Gesundheitskarte</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Der versicherungs-Stammdaten-Dienst</a:t>
            </a:r>
            <a:br>
              <a:rPr lang="de-DE" sz="900" b="0" kern="1200" dirty="0">
                <a:solidFill>
                  <a:schemeClr val="tx1"/>
                </a:solidFill>
                <a:latin typeface="+mn-lt"/>
                <a:ea typeface="+mn-ea"/>
                <a:cs typeface="+mn-cs"/>
              </a:rPr>
            </a:br>
            <a:endParaRPr lang="de-DE" sz="900" b="0" kern="1200" dirty="0">
              <a:solidFill>
                <a:schemeClr val="tx1"/>
              </a:solidFill>
              <a:latin typeface="+mn-lt"/>
              <a:ea typeface="+mn-ea"/>
              <a:cs typeface="+mn-cs"/>
            </a:endParaRPr>
          </a:p>
          <a:p>
            <a:r>
              <a:rPr lang="de-DE" sz="900" b="0" kern="1200" dirty="0">
                <a:solidFill>
                  <a:schemeClr val="tx1"/>
                </a:solidFill>
                <a:latin typeface="+mn-lt"/>
                <a:ea typeface="+mn-ea"/>
                <a:cs typeface="+mn-cs"/>
              </a:rPr>
              <a:t>Die elektronische Gesundheitskarte mit Kennung G2 enthält:</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die Stammdaten des Versicherten wie Name, Geburtsdatum, Adresse und Geschlecht</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Informationen zur Krankenkasse</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Angaben zum Versicherungsschutz und Kostenerstattung und </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auf Wunsch des Versicherten den Notfall-Datensatz</a:t>
            </a:r>
          </a:p>
          <a:p>
            <a:endParaRPr lang="de-DE" sz="900" b="0" kern="1200" dirty="0">
              <a:solidFill>
                <a:schemeClr val="tx1"/>
              </a:solidFill>
              <a:latin typeface="+mn-lt"/>
              <a:ea typeface="+mn-ea"/>
              <a:cs typeface="+mn-cs"/>
            </a:endParaRPr>
          </a:p>
          <a:p>
            <a:r>
              <a:rPr lang="de-DE" sz="900" b="0" kern="1200" dirty="0">
                <a:solidFill>
                  <a:schemeClr val="tx1"/>
                </a:solidFill>
                <a:latin typeface="+mn-lt"/>
                <a:ea typeface="+mn-ea"/>
                <a:cs typeface="+mn-cs"/>
              </a:rPr>
              <a:t>Der Versicherungs-Stammdaten-Dienst </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prüft die Stammdaten und aktualisiert sie bei Bedarf online, sobald die Karte irgendwo eingelesen wird.</a:t>
            </a:r>
            <a:br>
              <a:rPr lang="de-DE" sz="900" b="0" kern="1200" dirty="0">
                <a:solidFill>
                  <a:schemeClr val="tx1"/>
                </a:solidFill>
                <a:latin typeface="+mn-lt"/>
                <a:ea typeface="+mn-ea"/>
                <a:cs typeface="+mn-cs"/>
              </a:rPr>
            </a:br>
            <a:r>
              <a:rPr lang="de-DE" sz="900" b="0" kern="1200" dirty="0">
                <a:solidFill>
                  <a:schemeClr val="tx1"/>
                </a:solidFill>
                <a:latin typeface="+mn-lt"/>
                <a:ea typeface="+mn-ea"/>
                <a:cs typeface="+mn-cs"/>
              </a:rPr>
              <a:t>- ein regelmäßiger Austausch der Karte ist nicht mehr erforderlich.</a:t>
            </a:r>
          </a:p>
          <a:p>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29</a:t>
            </a:fld>
            <a:endParaRPr lang="de-DE"/>
          </a:p>
        </p:txBody>
      </p:sp>
    </p:spTree>
    <p:extLst>
      <p:ext uri="{BB962C8B-B14F-4D97-AF65-F5344CB8AC3E}">
        <p14:creationId xmlns:p14="http://schemas.microsoft.com/office/powerpoint/2010/main" val="8394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sieht es heute in Deutschland aus? Die Hausärzte, Kliniken, Fachärzte und Therapeuten haben ihr jeweils eigenes Dokumentationssystem. Die Kommunikation der Ärzte untereinander geht über Arztbriefe per Post, Mail, Fax oder über den Patienten als Briefträger.</a:t>
            </a:r>
          </a:p>
        </p:txBody>
      </p:sp>
      <p:sp>
        <p:nvSpPr>
          <p:cNvPr id="4" name="Foliennummernplatzhalter 3"/>
          <p:cNvSpPr>
            <a:spLocks noGrp="1"/>
          </p:cNvSpPr>
          <p:nvPr>
            <p:ph type="sldNum" sz="quarter" idx="5"/>
          </p:nvPr>
        </p:nvSpPr>
        <p:spPr/>
        <p:txBody>
          <a:bodyPr/>
          <a:lstStyle/>
          <a:p>
            <a:fld id="{A5E76B52-03EF-4F42-A011-90759BF33D85}" type="slidenum">
              <a:rPr lang="de-DE" smtClean="0"/>
              <a:t>3</a:t>
            </a:fld>
            <a:endParaRPr lang="de-DE"/>
          </a:p>
        </p:txBody>
      </p:sp>
    </p:spTree>
    <p:extLst>
      <p:ext uri="{BB962C8B-B14F-4D97-AF65-F5344CB8AC3E}">
        <p14:creationId xmlns:p14="http://schemas.microsoft.com/office/powerpoint/2010/main" val="523052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Das Notfall-Daten-Management umfasst den Notfall-Datensatz und einen speziellen Zugriff-Code für den Notarzt.</a:t>
            </a:r>
            <a:br>
              <a:rPr lang="de-DE" b="0" dirty="0"/>
            </a:br>
            <a:r>
              <a:rPr lang="de-DE" b="0" dirty="0"/>
              <a:t>Der Notfall-Datensatz enthält:</a:t>
            </a:r>
            <a:br>
              <a:rPr lang="de-DE" b="0" dirty="0"/>
            </a:br>
            <a:r>
              <a:rPr lang="de-DE" sz="1200" b="0" kern="1200" dirty="0">
                <a:solidFill>
                  <a:schemeClr val="tx1"/>
                </a:solidFill>
                <a:latin typeface="+mn-lt"/>
                <a:ea typeface="+mn-ea"/>
                <a:cs typeface="+mn-cs"/>
              </a:rPr>
              <a:t>- Angaben zum Versicherten</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Allergien / Unverträglichkeiten</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Notfallrelevante Medikation</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Notfallrelevante Diagnosen</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Notfallrelevante Informationen (z.B. Implantate)</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Benachrichtigungs-Kontakt im Notfall</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Kontaktdaten behandelnder Ärzte</a:t>
            </a:r>
          </a:p>
          <a:p>
            <a:pPr marL="0" indent="0">
              <a:buNone/>
            </a:pPr>
            <a:endParaRPr lang="de-DE" sz="1200" b="0" kern="1200" dirty="0">
              <a:solidFill>
                <a:schemeClr val="tx1"/>
              </a:solidFill>
              <a:latin typeface="+mn-lt"/>
              <a:ea typeface="+mn-ea"/>
              <a:cs typeface="+mn-cs"/>
            </a:endParaRPr>
          </a:p>
          <a:p>
            <a:r>
              <a:rPr lang="de-DE" sz="1200" b="0" kern="1200" dirty="0">
                <a:solidFill>
                  <a:schemeClr val="tx1"/>
                </a:solidFill>
                <a:latin typeface="+mn-lt"/>
                <a:ea typeface="+mn-ea"/>
                <a:cs typeface="+mn-cs"/>
              </a:rPr>
              <a:t>Der Notfall-Datensatz ist  über einen speziellen Code von der Gesundheitskarte auslesbar</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andere auf der Karte befindliche Daten sind für den Notarzt nicht sichtbar</a:t>
            </a:r>
          </a:p>
          <a:p>
            <a:endParaRPr lang="de-DE" sz="1200" b="0" kern="1200" dirty="0">
              <a:solidFill>
                <a:schemeClr val="tx1"/>
              </a:solidFill>
              <a:latin typeface="+mn-lt"/>
              <a:ea typeface="+mn-ea"/>
              <a:cs typeface="+mn-cs"/>
            </a:endParaRPr>
          </a:p>
          <a:p>
            <a:r>
              <a:rPr lang="de-DE" sz="1200" b="0" kern="1200" dirty="0">
                <a:solidFill>
                  <a:schemeClr val="tx1"/>
                </a:solidFill>
                <a:latin typeface="+mn-lt"/>
                <a:ea typeface="+mn-ea"/>
                <a:cs typeface="+mn-cs"/>
              </a:rPr>
              <a:t>Der Notfall-Datensatz kann auf Wunsch des Versicherten vom Arzt (z.B. Hausarzt) auf der Karte installiert werden.</a:t>
            </a:r>
          </a:p>
          <a:p>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30</a:t>
            </a:fld>
            <a:endParaRPr lang="de-DE"/>
          </a:p>
        </p:txBody>
      </p:sp>
    </p:spTree>
    <p:extLst>
      <p:ext uri="{BB962C8B-B14F-4D97-AF65-F5344CB8AC3E}">
        <p14:creationId xmlns:p14="http://schemas.microsoft.com/office/powerpoint/2010/main" val="69526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elektronische Medikationsplan ist ein eigener Bereich auf der Gesundheitskarte.</a:t>
            </a:r>
            <a:br>
              <a:rPr lang="de-DE" dirty="0"/>
            </a:br>
            <a:r>
              <a:rPr lang="de-DE" dirty="0"/>
              <a:t>Die Ersteingabe erfolgt </a:t>
            </a:r>
            <a:r>
              <a:rPr lang="de-DE" b="1" dirty="0"/>
              <a:t>auf Wunsch </a:t>
            </a:r>
            <a:r>
              <a:rPr lang="de-DE" dirty="0"/>
              <a:t>des Patienten vom Hausarzt. Er enthält die Arzneimittel, Dosierung, Zeitpunkt, Häufigkeit der Anwendung und die zugrunde liegende Diagnose.</a:t>
            </a:r>
            <a:br>
              <a:rPr lang="de-DE" dirty="0"/>
            </a:br>
            <a:r>
              <a:rPr lang="de-DE" dirty="0"/>
              <a:t>Die Aktualisierung erfolgt dann durch den verschreibenden Facharzt oder durch die Apotheke bei Ausgabe des Medikamentes. </a:t>
            </a:r>
            <a:br>
              <a:rPr lang="de-DE" dirty="0"/>
            </a:br>
            <a:r>
              <a:rPr lang="de-DE" dirty="0"/>
              <a:t>Falls der Patient ein Kartenlesegerät besitzt, wie es z.B. für den </a:t>
            </a:r>
            <a:r>
              <a:rPr lang="de-DE" dirty="0" err="1"/>
              <a:t>ePersonalausweis</a:t>
            </a:r>
            <a:r>
              <a:rPr lang="de-DE" dirty="0"/>
              <a:t> benötigt wird, kann er diese Daten auch selbst ändern. </a:t>
            </a:r>
            <a:br>
              <a:rPr lang="de-DE" dirty="0"/>
            </a:br>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31</a:t>
            </a:fld>
            <a:endParaRPr lang="de-DE"/>
          </a:p>
        </p:txBody>
      </p:sp>
    </p:spTree>
    <p:extLst>
      <p:ext uri="{BB962C8B-B14F-4D97-AF65-F5344CB8AC3E}">
        <p14:creationId xmlns:p14="http://schemas.microsoft.com/office/powerpoint/2010/main" val="2626717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Das Kommunikations- und Informations-Management-System ist schon vorgestellt worden. Hier ein paar ergänzende und zusammenfassende Informationen dazu:</a:t>
            </a:r>
            <a:br>
              <a:rPr lang="de-DE" b="0" dirty="0"/>
            </a:br>
            <a:r>
              <a:rPr lang="de-DE" b="0" dirty="0"/>
              <a:t>Das </a:t>
            </a:r>
            <a:r>
              <a:rPr lang="de-DE" sz="1200" b="0" kern="1200" dirty="0">
                <a:solidFill>
                  <a:schemeClr val="tx1"/>
                </a:solidFill>
                <a:latin typeface="+mn-lt"/>
                <a:ea typeface="+mn-ea"/>
                <a:cs typeface="+mn-cs"/>
              </a:rPr>
              <a:t>KIM verbindet alle Sektoren des Gesundheitswesens</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 Ärzte, Kliniken, Apotheken, Pflege, Therapeuten, Krankenkassen und andere Leistungserbringer sowie bestimmte Behörden</a:t>
            </a:r>
            <a:br>
              <a:rPr lang="de-DE" sz="1200" b="0" kern="1200" dirty="0">
                <a:solidFill>
                  <a:schemeClr val="tx1"/>
                </a:solidFill>
                <a:latin typeface="+mn-lt"/>
                <a:ea typeface="+mn-ea"/>
                <a:cs typeface="+mn-cs"/>
              </a:rPr>
            </a:br>
            <a:endParaRPr lang="de-DE" sz="1200" b="0" kern="1200" dirty="0">
              <a:solidFill>
                <a:schemeClr val="tx1"/>
              </a:solidFill>
              <a:latin typeface="+mn-lt"/>
              <a:ea typeface="+mn-ea"/>
              <a:cs typeface="+mn-cs"/>
            </a:endParaRPr>
          </a:p>
          <a:p>
            <a:r>
              <a:rPr lang="de-DE" sz="1200" b="0" kern="1200" dirty="0">
                <a:solidFill>
                  <a:schemeClr val="tx1"/>
                </a:solidFill>
                <a:latin typeface="+mn-lt"/>
                <a:ea typeface="+mn-ea"/>
                <a:cs typeface="+mn-cs"/>
              </a:rPr>
              <a:t>Das KIM ist eine verschlüsselte Hochsicherheits-Plattform</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Es entspricht dem gesetzlich geforderten „Sicheren Übermittlungsverfahren“ (§ 291b SGB V)</a:t>
            </a:r>
            <a:br>
              <a:rPr lang="de-DE" sz="1200" b="0" kern="1200" dirty="0">
                <a:solidFill>
                  <a:schemeClr val="tx1"/>
                </a:solidFill>
                <a:latin typeface="+mn-lt"/>
                <a:ea typeface="+mn-ea"/>
                <a:cs typeface="+mn-cs"/>
              </a:rPr>
            </a:br>
            <a:r>
              <a:rPr lang="de-DE" sz="1200" b="0" kern="1200" dirty="0">
                <a:solidFill>
                  <a:schemeClr val="tx1"/>
                </a:solidFill>
                <a:latin typeface="+mn-lt"/>
                <a:ea typeface="+mn-ea"/>
                <a:cs typeface="+mn-cs"/>
              </a:rPr>
              <a:t>Es enthält:  Arztbriefe, Heil- und Kostenpläne, </a:t>
            </a:r>
            <a:r>
              <a:rPr lang="de-DE" sz="1200" b="0" kern="1200" dirty="0" err="1">
                <a:solidFill>
                  <a:schemeClr val="tx1"/>
                </a:solidFill>
                <a:latin typeface="+mn-lt"/>
                <a:ea typeface="+mn-ea"/>
                <a:cs typeface="+mn-cs"/>
              </a:rPr>
              <a:t>eArbeitsunfähigkeitsbescheinigungen</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eRezepte</a:t>
            </a:r>
            <a:r>
              <a:rPr lang="de-DE" sz="1200" b="0" kern="1200" dirty="0">
                <a:solidFill>
                  <a:schemeClr val="tx1"/>
                </a:solidFill>
                <a:latin typeface="+mn-lt"/>
                <a:ea typeface="+mn-ea"/>
                <a:cs typeface="+mn-cs"/>
              </a:rPr>
              <a:t> und viele weitere ärztliche Dokumentationen</a:t>
            </a:r>
            <a:br>
              <a:rPr lang="de-DE" sz="1200" b="0" kern="1200" dirty="0">
                <a:solidFill>
                  <a:schemeClr val="tx1"/>
                </a:solidFill>
                <a:latin typeface="+mn-lt"/>
                <a:ea typeface="+mn-ea"/>
                <a:cs typeface="+mn-cs"/>
              </a:rPr>
            </a:br>
            <a:endParaRPr lang="de-DE" sz="1200" b="0" kern="1200" dirty="0">
              <a:solidFill>
                <a:schemeClr val="tx1"/>
              </a:solidFill>
              <a:latin typeface="+mn-lt"/>
              <a:ea typeface="+mn-ea"/>
              <a:cs typeface="+mn-cs"/>
            </a:endParaRPr>
          </a:p>
          <a:p>
            <a:r>
              <a:rPr lang="de-DE" sz="1200" b="0" kern="1200" dirty="0">
                <a:solidFill>
                  <a:schemeClr val="tx1"/>
                </a:solidFill>
                <a:latin typeface="+mn-lt"/>
                <a:ea typeface="+mn-ea"/>
                <a:cs typeface="+mn-cs"/>
              </a:rPr>
              <a:t>Bereits bestehende Dokumentations- und Übermittlungssysteme der Ärzte und Kliniken werden schrittweise auf das KIM-System migriert.</a:t>
            </a:r>
          </a:p>
          <a:p>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32</a:t>
            </a:fld>
            <a:endParaRPr lang="de-DE"/>
          </a:p>
        </p:txBody>
      </p:sp>
    </p:spTree>
    <p:extLst>
      <p:ext uri="{BB962C8B-B14F-4D97-AF65-F5344CB8AC3E}">
        <p14:creationId xmlns:p14="http://schemas.microsoft.com/office/powerpoint/2010/main" val="744364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elektronische Rezept wird vom Arzt im KIM-System hinterlegt.</a:t>
            </a:r>
            <a:r>
              <a:rPr lang="de-DE" sz="1200" dirty="0"/>
              <a:t> Der Patient erhält per App einen Link auf sein Smartphone oder einen QR-Code auf Papier.</a:t>
            </a:r>
            <a:br>
              <a:rPr lang="de-DE" sz="1200" dirty="0"/>
            </a:br>
            <a:r>
              <a:rPr lang="de-DE" sz="1200" dirty="0"/>
              <a:t>Die Apotheke holt sich das </a:t>
            </a:r>
            <a:r>
              <a:rPr lang="de-DE" sz="1200" dirty="0" err="1"/>
              <a:t>eRezept</a:t>
            </a:r>
            <a:r>
              <a:rPr lang="de-DE" sz="1200" dirty="0"/>
              <a:t> aus dem KIM-System und gibt die Medikamente aus. Doppelausgaben werden durch das KIM verhindert.</a:t>
            </a:r>
          </a:p>
          <a:p>
            <a:r>
              <a:rPr lang="de-DE" sz="1200" dirty="0"/>
              <a:t>Ab 01.01.2022 wird das </a:t>
            </a:r>
            <a:r>
              <a:rPr lang="de-DE" sz="1200" dirty="0" err="1"/>
              <a:t>eRezept</a:t>
            </a:r>
            <a:r>
              <a:rPr lang="de-DE" sz="1200" dirty="0"/>
              <a:t> verpflichtend eingeführt. Ab Mitte 2021 steht die </a:t>
            </a:r>
            <a:r>
              <a:rPr lang="de-DE" sz="1200" dirty="0" err="1"/>
              <a:t>eRezept</a:t>
            </a:r>
            <a:r>
              <a:rPr lang="de-DE" sz="1200" dirty="0"/>
              <a:t>-App aber bereits einsatzbereit zur Verfügung und kann dann auch benutzt werden.</a:t>
            </a:r>
          </a:p>
        </p:txBody>
      </p:sp>
      <p:sp>
        <p:nvSpPr>
          <p:cNvPr id="4" name="Foliennummernplatzhalter 3"/>
          <p:cNvSpPr>
            <a:spLocks noGrp="1"/>
          </p:cNvSpPr>
          <p:nvPr>
            <p:ph type="sldNum" sz="quarter" idx="5"/>
          </p:nvPr>
        </p:nvSpPr>
        <p:spPr/>
        <p:txBody>
          <a:bodyPr/>
          <a:lstStyle/>
          <a:p>
            <a:fld id="{A5E76B52-03EF-4F42-A011-90759BF33D85}" type="slidenum">
              <a:rPr lang="de-DE" smtClean="0"/>
              <a:t>33</a:t>
            </a:fld>
            <a:endParaRPr lang="de-DE"/>
          </a:p>
        </p:txBody>
      </p:sp>
    </p:spTree>
    <p:extLst>
      <p:ext uri="{BB962C8B-B14F-4D97-AF65-F5344CB8AC3E}">
        <p14:creationId xmlns:p14="http://schemas.microsoft.com/office/powerpoint/2010/main" val="1554231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Den gelben „Urlaubschein“ wie er im Volksmund heißt, wird es in Zukunft nicht mehr geben. Er wird ersetzt durch die elektronische Arbeitsunfähigkeitsbescheinigung. </a:t>
            </a:r>
            <a:br>
              <a:rPr lang="de-DE" dirty="0"/>
            </a:br>
            <a:r>
              <a:rPr lang="de-DE" dirty="0"/>
              <a:t>Ab 01.01.2021 geht diese direkt vom Arzt über das KIM-System an die Krankenkasse. Im Jahr 2021 gibt es noch zusätzlich eine Papierbescheinigung für den Arbeitgeber. </a:t>
            </a:r>
            <a:br>
              <a:rPr lang="de-DE" dirty="0"/>
            </a:br>
            <a:r>
              <a:rPr lang="de-DE" dirty="0"/>
              <a:t>Ab 01.01.2022 meldet die Krankenkasse die Arbeitsunfähigkeit auch an den Arbeitgeber. Dann entfällt die Papierbescheinigung für den Arbeitgeber. Trotzdem muss der Patient seine Arbeitsunfähigkeit dem Arbeitgeber per Telefon, Mail oder </a:t>
            </a:r>
            <a:r>
              <a:rPr lang="de-DE" dirty="0" err="1"/>
              <a:t>Whats</a:t>
            </a:r>
            <a:r>
              <a:rPr lang="de-DE" dirty="0"/>
              <a:t>-App zeitnahe melden. </a:t>
            </a:r>
            <a:br>
              <a:rPr lang="de-DE" dirty="0"/>
            </a:br>
            <a:r>
              <a:rPr lang="de-DE" dirty="0"/>
              <a:t>Auf Wunsch des Versicherten wird die Arbeitsunfähigkeit vom Arzt rechtssicher in der elektronischen Patientenakte gespeichert.</a:t>
            </a:r>
          </a:p>
        </p:txBody>
      </p:sp>
      <p:sp>
        <p:nvSpPr>
          <p:cNvPr id="4" name="Foliennummernplatzhalter 3"/>
          <p:cNvSpPr>
            <a:spLocks noGrp="1"/>
          </p:cNvSpPr>
          <p:nvPr>
            <p:ph type="sldNum" sz="quarter" idx="5"/>
          </p:nvPr>
        </p:nvSpPr>
        <p:spPr/>
        <p:txBody>
          <a:bodyPr/>
          <a:lstStyle/>
          <a:p>
            <a:fld id="{A5E76B52-03EF-4F42-A011-90759BF33D85}" type="slidenum">
              <a:rPr lang="de-DE" smtClean="0"/>
              <a:t>34</a:t>
            </a:fld>
            <a:endParaRPr lang="de-DE"/>
          </a:p>
        </p:txBody>
      </p:sp>
    </p:spTree>
    <p:extLst>
      <p:ext uri="{BB962C8B-B14F-4D97-AF65-F5344CB8AC3E}">
        <p14:creationId xmlns:p14="http://schemas.microsoft.com/office/powerpoint/2010/main" val="847724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die elektronische Patientenakte hatten wir schon gesprochen. Es ist keine Akte über den Versicherten, sondern eine Akte für ihn. Es ist eine gesetzlich erzwungene, kostenfreie Dienstleistung der Krankenkassen. Deshalb wird sie auch von den Krankenkassen nicht besonders beworben. Sie muss dem Versicherten ab 01.01.2021 zur Verfügung gestellt werden. </a:t>
            </a:r>
            <a:br>
              <a:rPr lang="de-DE" dirty="0"/>
            </a:br>
            <a:r>
              <a:rPr lang="de-DE" dirty="0"/>
              <a:t>Ob er sie nutzt oder nicht entscheidet der Versicherte selbst. Zusammen mit seinem Hausarzt entscheidet er welche Inhalte dort aufgenommen werden und welche nicht. Ab 01.01.2022 kann er dann auch entscheiden wer welche Inhalte sehen darf. Ab dann kann er auch selber Inhalte einstellen oder löschen. </a:t>
            </a:r>
            <a:br>
              <a:rPr lang="de-DE" dirty="0"/>
            </a:br>
            <a:r>
              <a:rPr lang="de-DE" dirty="0"/>
              <a:t>Langfristig soll die elektronische Patienten-Akte </a:t>
            </a:r>
            <a:r>
              <a:rPr lang="de-DE" sz="1200" b="0" i="0" kern="1200" dirty="0">
                <a:solidFill>
                  <a:schemeClr val="tx1"/>
                </a:solidFill>
                <a:effectLst/>
                <a:latin typeface="+mn-lt"/>
                <a:ea typeface="+mn-ea"/>
                <a:cs typeface="+mn-cs"/>
              </a:rPr>
              <a:t>das zentrale Element der vernetzten Gesundheitsversorgung werden.</a:t>
            </a:r>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35</a:t>
            </a:fld>
            <a:endParaRPr lang="de-DE"/>
          </a:p>
        </p:txBody>
      </p:sp>
    </p:spTree>
    <p:extLst>
      <p:ext uri="{BB962C8B-B14F-4D97-AF65-F5344CB8AC3E}">
        <p14:creationId xmlns:p14="http://schemas.microsoft.com/office/powerpoint/2010/main" val="1425717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a:t>
            </a:r>
            <a:r>
              <a:rPr lang="de-DE" dirty="0" err="1"/>
              <a:t>ePA</a:t>
            </a:r>
            <a:r>
              <a:rPr lang="de-DE" dirty="0"/>
              <a:t> werden hochsensible und persönliche Daten gespeichert. Die Integrität der Daten wird über das schon beschrieben Sicherheitskonzept der Telematik-Infrastruktur sicher gestellt.</a:t>
            </a:r>
            <a:br>
              <a:rPr lang="de-DE" dirty="0"/>
            </a:b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latin typeface="+mn-lt"/>
                <a:ea typeface="+mn-ea"/>
                <a:cs typeface="+mn-cs"/>
              </a:rPr>
              <a:t>Zugriff haben demnach nur autorisierte Personen. </a:t>
            </a:r>
            <a:br>
              <a:rPr lang="de-DE" sz="1200" b="1" kern="1200" dirty="0">
                <a:solidFill>
                  <a:schemeClr val="tx1"/>
                </a:solidFill>
                <a:latin typeface="+mn-lt"/>
                <a:ea typeface="+mn-ea"/>
                <a:cs typeface="+mn-cs"/>
              </a:rPr>
            </a:br>
            <a:r>
              <a:rPr lang="de-DE" sz="1200" b="1" kern="1200" dirty="0">
                <a:solidFill>
                  <a:schemeClr val="tx1"/>
                </a:solidFill>
                <a:latin typeface="+mn-lt"/>
                <a:ea typeface="+mn-ea"/>
                <a:cs typeface="+mn-cs"/>
              </a:rPr>
              <a:t>- </a:t>
            </a:r>
            <a:r>
              <a:rPr lang="de-DE" sz="1200" kern="1200" dirty="0">
                <a:solidFill>
                  <a:schemeClr val="tx1"/>
                </a:solidFill>
                <a:latin typeface="+mn-lt"/>
                <a:ea typeface="+mn-ea"/>
                <a:cs typeface="+mn-cs"/>
              </a:rPr>
              <a:t>Jeder Zugriff wird protokolliert.</a:t>
            </a:r>
            <a:br>
              <a:rPr lang="de-DE" sz="1200" kern="1200" dirty="0">
                <a:solidFill>
                  <a:schemeClr val="tx1"/>
                </a:solidFill>
                <a:latin typeface="+mn-lt"/>
                <a:ea typeface="+mn-ea"/>
                <a:cs typeface="+mn-cs"/>
              </a:rPr>
            </a:br>
            <a:r>
              <a:rPr lang="de-DE" sz="1200" kern="1200" dirty="0">
                <a:solidFill>
                  <a:schemeClr val="tx1"/>
                </a:solidFill>
                <a:latin typeface="+mn-lt"/>
                <a:ea typeface="+mn-ea"/>
                <a:cs typeface="+mn-cs"/>
              </a:rPr>
              <a:t>- Der Zugriff erfolgt über eine zwei-Faktor Authentisierung.</a:t>
            </a:r>
            <a:br>
              <a:rPr lang="de-DE" sz="1200" kern="1200" dirty="0">
                <a:solidFill>
                  <a:schemeClr val="tx1"/>
                </a:solidFill>
                <a:latin typeface="+mn-lt"/>
                <a:ea typeface="+mn-ea"/>
                <a:cs typeface="+mn-cs"/>
              </a:rPr>
            </a:br>
            <a:r>
              <a:rPr lang="de-DE" sz="1200" kern="1200" dirty="0">
                <a:solidFill>
                  <a:schemeClr val="tx1"/>
                </a:solidFill>
                <a:latin typeface="+mn-lt"/>
                <a:ea typeface="+mn-ea"/>
                <a:cs typeface="+mn-cs"/>
              </a:rPr>
              <a:t>   Zwei-Faktor-Authentisierung bedeutet die Identifizierung erfolgt über Wissen und Besitz (z.B. Passwort und </a:t>
            </a:r>
            <a:r>
              <a:rPr lang="de-DE" sz="1200" kern="1200" dirty="0" err="1">
                <a:solidFill>
                  <a:schemeClr val="tx1"/>
                </a:solidFill>
                <a:latin typeface="+mn-lt"/>
                <a:ea typeface="+mn-ea"/>
                <a:cs typeface="+mn-cs"/>
              </a:rPr>
              <a:t>eGesundheitskarte</a:t>
            </a:r>
            <a:r>
              <a:rPr lang="de-DE" sz="1200" kern="1200" dirty="0">
                <a:solidFill>
                  <a:schemeClr val="tx1"/>
                </a:solidFill>
                <a:latin typeface="+mn-lt"/>
                <a:ea typeface="+mn-ea"/>
                <a:cs typeface="+mn-cs"/>
              </a:rPr>
              <a:t> oder Passwort und Schlüsseldatei z. B. auf Karte oder Stick) </a:t>
            </a:r>
            <a:br>
              <a:rPr lang="de-DE" sz="1200" kern="1200" dirty="0">
                <a:solidFill>
                  <a:schemeClr val="tx1"/>
                </a:solidFill>
                <a:latin typeface="+mn-lt"/>
                <a:ea typeface="+mn-ea"/>
                <a:cs typeface="+mn-cs"/>
              </a:rPr>
            </a:br>
            <a:r>
              <a:rPr lang="de-DE" sz="1200" kern="1200" dirty="0">
                <a:solidFill>
                  <a:schemeClr val="tx1"/>
                </a:solidFill>
                <a:latin typeface="+mn-lt"/>
                <a:ea typeface="+mn-ea"/>
                <a:cs typeface="+mn-cs"/>
              </a:rPr>
              <a:t>- Für den Fall, dass man selbst die Autorisierung nicht mehr durchführen kann, gibt es auch eine Vertreter-Regelung. </a:t>
            </a:r>
            <a:br>
              <a:rPr lang="de-DE" sz="1200" kern="1200" dirty="0">
                <a:solidFill>
                  <a:schemeClr val="tx1"/>
                </a:solidFill>
                <a:latin typeface="+mn-lt"/>
                <a:ea typeface="+mn-ea"/>
                <a:cs typeface="+mn-cs"/>
              </a:rPr>
            </a:br>
            <a:r>
              <a:rPr lang="de-DE" sz="1200" kern="1200" dirty="0">
                <a:solidFill>
                  <a:schemeClr val="tx1"/>
                </a:solidFill>
                <a:latin typeface="+mn-lt"/>
                <a:ea typeface="+mn-ea"/>
                <a:cs typeface="+mn-cs"/>
              </a:rPr>
              <a:t>- Die Autorisierung für externe Personen (Ärzte, Therapeuten, …) ist nicht auf Dauer angelegt. Sie kann vom Patienten von 1 – 540 Tage ausgestellt werden.  Danach muss sie erneut festgelegt werden.</a:t>
            </a:r>
          </a:p>
          <a:p>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36</a:t>
            </a:fld>
            <a:endParaRPr lang="de-DE"/>
          </a:p>
        </p:txBody>
      </p:sp>
    </p:spTree>
    <p:extLst>
      <p:ext uri="{BB962C8B-B14F-4D97-AF65-F5344CB8AC3E}">
        <p14:creationId xmlns:p14="http://schemas.microsoft.com/office/powerpoint/2010/main" val="1788791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war ein Mix aus Informationen, Daten, Fakten und persönlichen Einschätzungen. </a:t>
            </a:r>
            <a:br>
              <a:rPr lang="de-DE" dirty="0"/>
            </a:br>
            <a:br>
              <a:rPr lang="de-DE" dirty="0"/>
            </a:br>
            <a:r>
              <a:rPr lang="de-DE" dirty="0"/>
              <a:t>Ich danke Ihnen, dass Sie mir zugehört haben.</a:t>
            </a:r>
          </a:p>
        </p:txBody>
      </p:sp>
      <p:sp>
        <p:nvSpPr>
          <p:cNvPr id="4" name="Foliennummernplatzhalter 3"/>
          <p:cNvSpPr>
            <a:spLocks noGrp="1"/>
          </p:cNvSpPr>
          <p:nvPr>
            <p:ph type="sldNum" sz="quarter" idx="5"/>
          </p:nvPr>
        </p:nvSpPr>
        <p:spPr/>
        <p:txBody>
          <a:bodyPr/>
          <a:lstStyle/>
          <a:p>
            <a:fld id="{A5E76B52-03EF-4F42-A011-90759BF33D85}" type="slidenum">
              <a:rPr lang="de-DE" smtClean="0"/>
              <a:t>37</a:t>
            </a:fld>
            <a:endParaRPr lang="de-DE"/>
          </a:p>
        </p:txBody>
      </p:sp>
    </p:spTree>
    <p:extLst>
      <p:ext uri="{BB962C8B-B14F-4D97-AF65-F5344CB8AC3E}">
        <p14:creationId xmlns:p14="http://schemas.microsoft.com/office/powerpoint/2010/main" val="225368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Manchmal hat auch der Patient eine eigene Gesundheitsakte in der er alle seine Krankheiten, Klinikaufenthalte und den Medikamentenplan auflistet. Diese meistens unstrukturierte Akte kann er dann dem Arzt vorlegen, wenn dieser danach fragt.</a:t>
            </a:r>
          </a:p>
        </p:txBody>
      </p:sp>
      <p:sp>
        <p:nvSpPr>
          <p:cNvPr id="4" name="Foliennummernplatzhalter 3"/>
          <p:cNvSpPr>
            <a:spLocks noGrp="1"/>
          </p:cNvSpPr>
          <p:nvPr>
            <p:ph type="sldNum" sz="quarter" idx="5"/>
          </p:nvPr>
        </p:nvSpPr>
        <p:spPr/>
        <p:txBody>
          <a:bodyPr/>
          <a:lstStyle/>
          <a:p>
            <a:fld id="{A5E76B52-03EF-4F42-A011-90759BF33D85}" type="slidenum">
              <a:rPr lang="de-DE" smtClean="0"/>
              <a:t>4</a:t>
            </a:fld>
            <a:endParaRPr lang="de-DE"/>
          </a:p>
        </p:txBody>
      </p:sp>
    </p:spTree>
    <p:extLst>
      <p:ext uri="{BB962C8B-B14F-4D97-AF65-F5344CB8AC3E}">
        <p14:creationId xmlns:p14="http://schemas.microsoft.com/office/powerpoint/2010/main" val="322810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Viele Patienten nutzen Fitnesstracker, Wellnessangebote oder Gesundheits-Apps. Davon wissen aber die Ärzte nichts. Die Ergebnisse dieser Maßnahmen sind auch in der Regel nirgends dokumentiert.</a:t>
            </a:r>
          </a:p>
        </p:txBody>
      </p:sp>
      <p:sp>
        <p:nvSpPr>
          <p:cNvPr id="4" name="Foliennummernplatzhalter 3"/>
          <p:cNvSpPr>
            <a:spLocks noGrp="1"/>
          </p:cNvSpPr>
          <p:nvPr>
            <p:ph type="sldNum" sz="quarter" idx="5"/>
          </p:nvPr>
        </p:nvSpPr>
        <p:spPr/>
        <p:txBody>
          <a:bodyPr/>
          <a:lstStyle/>
          <a:p>
            <a:fld id="{A5E76B52-03EF-4F42-A011-90759BF33D85}" type="slidenum">
              <a:rPr lang="de-DE" smtClean="0"/>
              <a:t>5</a:t>
            </a:fld>
            <a:endParaRPr lang="de-DE"/>
          </a:p>
        </p:txBody>
      </p:sp>
    </p:spTree>
    <p:extLst>
      <p:ext uri="{BB962C8B-B14F-4D97-AF65-F5344CB8AC3E}">
        <p14:creationId xmlns:p14="http://schemas.microsoft.com/office/powerpoint/2010/main" val="210529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den Patienten vollkommen undurchsichtig ist das Abrechnungsverfahren der Ärzte mit den Krankenkassen. Dabei wäre es schon wissenswert, was meine Behandlung gekostet hat und was die Ärzte abrechnen.</a:t>
            </a:r>
          </a:p>
        </p:txBody>
      </p:sp>
      <p:sp>
        <p:nvSpPr>
          <p:cNvPr id="4" name="Foliennummernplatzhalter 3"/>
          <p:cNvSpPr>
            <a:spLocks noGrp="1"/>
          </p:cNvSpPr>
          <p:nvPr>
            <p:ph type="sldNum" sz="quarter" idx="5"/>
          </p:nvPr>
        </p:nvSpPr>
        <p:spPr/>
        <p:txBody>
          <a:bodyPr/>
          <a:lstStyle/>
          <a:p>
            <a:fld id="{A5E76B52-03EF-4F42-A011-90759BF33D85}" type="slidenum">
              <a:rPr lang="de-DE" smtClean="0"/>
              <a:t>6</a:t>
            </a:fld>
            <a:endParaRPr lang="de-DE"/>
          </a:p>
        </p:txBody>
      </p:sp>
    </p:spTree>
    <p:extLst>
      <p:ext uri="{BB962C8B-B14F-4D97-AF65-F5344CB8AC3E}">
        <p14:creationId xmlns:p14="http://schemas.microsoft.com/office/powerpoint/2010/main" val="190950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Jeder dieser Ärzte oder Dienstleister hat ein Teilbild meiner Gesundheit.</a:t>
            </a:r>
          </a:p>
          <a:p>
            <a:r>
              <a:rPr lang="de-DE" dirty="0"/>
              <a:t>Der eine macht Röntgenuntersuchungen, der andere analysiert die Blutwerte, usw. Weil oftmals der eine nicht genau weiß was der andere diagnostiziert hat sind mehrfach Untersuchungen erforderlich.</a:t>
            </a:r>
          </a:p>
        </p:txBody>
      </p:sp>
      <p:sp>
        <p:nvSpPr>
          <p:cNvPr id="4" name="Foliennummernplatzhalter 3"/>
          <p:cNvSpPr>
            <a:spLocks noGrp="1"/>
          </p:cNvSpPr>
          <p:nvPr>
            <p:ph type="sldNum" sz="quarter" idx="5"/>
          </p:nvPr>
        </p:nvSpPr>
        <p:spPr/>
        <p:txBody>
          <a:bodyPr/>
          <a:lstStyle/>
          <a:p>
            <a:fld id="{A5E76B52-03EF-4F42-A011-90759BF33D85}" type="slidenum">
              <a:rPr lang="de-DE" smtClean="0"/>
              <a:t>7</a:t>
            </a:fld>
            <a:endParaRPr lang="de-DE"/>
          </a:p>
        </p:txBody>
      </p:sp>
    </p:spTree>
    <p:extLst>
      <p:ext uri="{BB962C8B-B14F-4D97-AF65-F5344CB8AC3E}">
        <p14:creationId xmlns:p14="http://schemas.microsoft.com/office/powerpoint/2010/main" val="126044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 das Zusammenführen aller Teilergebnisse der Ärzteschaft und auch der aus den Wearables, Wellness und Gesundheits-Apps führt zu einem Gesamtbild meiner Gesundheit.</a:t>
            </a:r>
          </a:p>
        </p:txBody>
      </p:sp>
      <p:sp>
        <p:nvSpPr>
          <p:cNvPr id="4" name="Foliennummernplatzhalter 3"/>
          <p:cNvSpPr>
            <a:spLocks noGrp="1"/>
          </p:cNvSpPr>
          <p:nvPr>
            <p:ph type="sldNum" sz="quarter" idx="5"/>
          </p:nvPr>
        </p:nvSpPr>
        <p:spPr/>
        <p:txBody>
          <a:bodyPr/>
          <a:lstStyle/>
          <a:p>
            <a:fld id="{A5E76B52-03EF-4F42-A011-90759BF33D85}" type="slidenum">
              <a:rPr lang="de-DE" smtClean="0"/>
              <a:t>8</a:t>
            </a:fld>
            <a:endParaRPr lang="de-DE"/>
          </a:p>
        </p:txBody>
      </p:sp>
    </p:spTree>
    <p:extLst>
      <p:ext uri="{BB962C8B-B14F-4D97-AF65-F5344CB8AC3E}">
        <p14:creationId xmlns:p14="http://schemas.microsoft.com/office/powerpoint/2010/main" val="188561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Konvergenz, also das Verknüpfen von digital dokumentierten Diagnosen und Sensortechnologien aus der persönlichen Gesundheit, dem Gesundheitswesen und dem gesellschaftlichen Leben erlaubt ein solches Gesamtbild der Gesundheit.</a:t>
            </a:r>
            <a:br>
              <a:rPr lang="de-DE" dirty="0"/>
            </a:br>
            <a:r>
              <a:rPr lang="de-DE" dirty="0"/>
              <a:t>Dazu werden die </a:t>
            </a:r>
            <a:r>
              <a:rPr lang="de-DE" dirty="0" err="1"/>
              <a:t>Genomik</a:t>
            </a:r>
            <a:r>
              <a:rPr lang="de-DE" dirty="0"/>
              <a:t>, also Kenntnisse über unserer Gene, die künstliche Intelligenz, die Robotik und das </a:t>
            </a:r>
            <a:r>
              <a:rPr lang="de-DE" dirty="0" err="1"/>
              <a:t>Augmented</a:t>
            </a:r>
            <a:r>
              <a:rPr lang="de-DE" dirty="0"/>
              <a:t> Reality genutzt.</a:t>
            </a:r>
            <a:br>
              <a:rPr lang="de-DE" dirty="0"/>
            </a:br>
            <a:br>
              <a:rPr lang="de-DE" dirty="0"/>
            </a:br>
            <a:r>
              <a:rPr lang="de-DE" dirty="0"/>
              <a:t>Die Fa. IGES hat unter dem Titel „Vision 2037“ einen sechsteiligen Film gedreht. Schauen wir uns den Teil 3 aus dieser Reihe einmal an um ein Gefühl dafür zu bekommen wohin die Reise geht.</a:t>
            </a:r>
            <a:br>
              <a:rPr lang="de-DE" dirty="0"/>
            </a:br>
            <a:br>
              <a:rPr lang="de-DE" dirty="0"/>
            </a:b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A5E76B52-03EF-4F42-A011-90759BF33D85}" type="slidenum">
              <a:rPr lang="de-DE" smtClean="0"/>
              <a:t>9</a:t>
            </a:fld>
            <a:endParaRPr lang="de-DE"/>
          </a:p>
        </p:txBody>
      </p:sp>
    </p:spTree>
    <p:extLst>
      <p:ext uri="{BB962C8B-B14F-4D97-AF65-F5344CB8AC3E}">
        <p14:creationId xmlns:p14="http://schemas.microsoft.com/office/powerpoint/2010/main" val="262191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Titel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17" name="Untertitel 16"/>
          <p:cNvSpPr>
            <a:spLocks noGrp="1"/>
          </p:cNvSpPr>
          <p:nvPr>
            <p:ph type="subTitle" idx="1"/>
          </p:nvPr>
        </p:nvSpPr>
        <p:spPr>
          <a:xfrm>
            <a:off x="711200" y="3228536"/>
            <a:ext cx="10472928"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de-DE"/>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9037738F-2F07-45C5-A7B1-694B6554C8B1}" type="datetime1">
              <a:rPr lang="de-DE" smtClean="0"/>
              <a:t>28.12.2020</a:t>
            </a:fld>
            <a:endParaRPr lang="de-DE"/>
          </a:p>
        </p:txBody>
      </p:sp>
      <p:sp>
        <p:nvSpPr>
          <p:cNvPr id="19" name="Fußzeilenplatzhalter 18"/>
          <p:cNvSpPr>
            <a:spLocks noGrp="1"/>
          </p:cNvSpPr>
          <p:nvPr>
            <p:ph type="ftr" sz="quarter" idx="11"/>
          </p:nvPr>
        </p:nvSpPr>
        <p:spPr/>
        <p:txBody>
          <a:bodyPr/>
          <a:lstStyle/>
          <a:p>
            <a:r>
              <a:rPr lang="de-DE"/>
              <a:t>Senioren Online Reichenbach/Fils, Bernhard Peitz</a:t>
            </a:r>
          </a:p>
        </p:txBody>
      </p:sp>
      <p:sp>
        <p:nvSpPr>
          <p:cNvPr id="27" name="Foliennummernplatzhalter 26"/>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89CAFDA8-EF3A-4D62-BCDB-28C0C516F7EE}" type="datetime1">
              <a:rPr lang="de-DE" smtClean="0"/>
              <a:t>28.12.2020</a:t>
            </a:fld>
            <a:endParaRPr lang="de-DE"/>
          </a:p>
        </p:txBody>
      </p:sp>
      <p:sp>
        <p:nvSpPr>
          <p:cNvPr id="5" name="Fußzeilenplatzhalter 4"/>
          <p:cNvSpPr>
            <a:spLocks noGrp="1"/>
          </p:cNvSpPr>
          <p:nvPr>
            <p:ph type="ftr" sz="quarter" idx="11"/>
          </p:nvPr>
        </p:nvSpPr>
        <p:spPr/>
        <p:txBody>
          <a:bodyPr/>
          <a:lstStyle/>
          <a:p>
            <a:r>
              <a:rPr lang="de-DE"/>
              <a:t>Senioren Online Reichenbach/Fils, Bernhard Peitz</a:t>
            </a:r>
          </a:p>
        </p:txBody>
      </p:sp>
      <p:sp>
        <p:nvSpPr>
          <p:cNvPr id="6" name="Foliennummernplatzhalter 5"/>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914402"/>
            <a:ext cx="2743200" cy="5211763"/>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609600" y="914402"/>
            <a:ext cx="8026400" cy="5211763"/>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B8C7E004-FA19-4283-9A79-714918B2E416}" type="datetime1">
              <a:rPr lang="de-DE" smtClean="0"/>
              <a:t>28.12.2020</a:t>
            </a:fld>
            <a:endParaRPr lang="de-DE"/>
          </a:p>
        </p:txBody>
      </p:sp>
      <p:sp>
        <p:nvSpPr>
          <p:cNvPr id="5" name="Fußzeilenplatzhalter 4"/>
          <p:cNvSpPr>
            <a:spLocks noGrp="1"/>
          </p:cNvSpPr>
          <p:nvPr>
            <p:ph type="ftr" sz="quarter" idx="11"/>
          </p:nvPr>
        </p:nvSpPr>
        <p:spPr/>
        <p:txBody>
          <a:bodyPr/>
          <a:lstStyle/>
          <a:p>
            <a:r>
              <a:rPr lang="de-DE"/>
              <a:t>Senioren Online Reichenbach/Fils, Bernhard Peitz</a:t>
            </a:r>
          </a:p>
        </p:txBody>
      </p:sp>
      <p:sp>
        <p:nvSpPr>
          <p:cNvPr id="6" name="Foliennummernplatzhalter 5"/>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p:cNvSpPr>
            <a:spLocks noGrp="1"/>
          </p:cNvSpPr>
          <p:nvPr>
            <p:ph type="ftr" sz="quarter" idx="11"/>
          </p:nvPr>
        </p:nvSpPr>
        <p:spPr/>
        <p:txBody>
          <a:bodyPr/>
          <a:lstStyle/>
          <a:p>
            <a:r>
              <a:rPr lang="de-DE"/>
              <a:t>Senioren Online Reichenbach/Fils, Bernhard Peitz</a:t>
            </a:r>
          </a:p>
        </p:txBody>
      </p:sp>
      <p:sp>
        <p:nvSpPr>
          <p:cNvPr id="6" name="Foliennummernplatzhalter 5"/>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707136" y="2704664"/>
            <a:ext cx="103632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089588A1-C6DA-4488-B213-D1962E9C6E90}" type="datetime1">
              <a:rPr lang="de-DE" smtClean="0"/>
              <a:t>28.12.2020</a:t>
            </a:fld>
            <a:endParaRPr lang="de-DE"/>
          </a:p>
        </p:txBody>
      </p:sp>
      <p:sp>
        <p:nvSpPr>
          <p:cNvPr id="5" name="Fußzeilenplatzhalter 4"/>
          <p:cNvSpPr>
            <a:spLocks noGrp="1"/>
          </p:cNvSpPr>
          <p:nvPr>
            <p:ph type="ftr" sz="quarter" idx="11"/>
          </p:nvPr>
        </p:nvSpPr>
        <p:spPr/>
        <p:txBody>
          <a:bodyPr/>
          <a:lstStyle/>
          <a:p>
            <a:r>
              <a:rPr lang="de-DE"/>
              <a:t>Senioren Online Reichenbach/Fils, Bernhard Peitz</a:t>
            </a:r>
          </a:p>
        </p:txBody>
      </p:sp>
      <p:sp>
        <p:nvSpPr>
          <p:cNvPr id="6" name="Foliennummernplatzhalter 5"/>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704088"/>
            <a:ext cx="10972800" cy="11430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609600" y="1920085"/>
            <a:ext cx="53848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6197600" y="1920085"/>
            <a:ext cx="53848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5F4FDD55-EAD2-450C-BAE6-C994AAD95CFA}" type="datetime1">
              <a:rPr lang="de-DE" smtClean="0"/>
              <a:t>28.12.2020</a:t>
            </a:fld>
            <a:endParaRPr lang="de-DE"/>
          </a:p>
        </p:txBody>
      </p:sp>
      <p:sp>
        <p:nvSpPr>
          <p:cNvPr id="6" name="Fußzeilenplatzhalter 5"/>
          <p:cNvSpPr>
            <a:spLocks noGrp="1"/>
          </p:cNvSpPr>
          <p:nvPr>
            <p:ph type="ftr" sz="quarter" idx="11"/>
          </p:nvPr>
        </p:nvSpPr>
        <p:spPr/>
        <p:txBody>
          <a:bodyPr/>
          <a:lstStyle/>
          <a:p>
            <a:r>
              <a:rPr lang="de-DE"/>
              <a:t>Senioren Online Reichenbach/Fils, Bernhard Peitz</a:t>
            </a:r>
          </a:p>
        </p:txBody>
      </p:sp>
      <p:sp>
        <p:nvSpPr>
          <p:cNvPr id="7" name="Foliennummernplatzhalter 6"/>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704088"/>
            <a:ext cx="10972800" cy="1143000"/>
          </a:xfrm>
        </p:spPr>
        <p:txBody>
          <a:bodyPr tIns="45720" anchor="b"/>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609600" y="1855248"/>
            <a:ext cx="5386917"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6193369" y="1859760"/>
            <a:ext cx="5389033"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609600" y="2514600"/>
            <a:ext cx="5386917"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6193369" y="2514600"/>
            <a:ext cx="5389033"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AEE8C8CE-8EE4-4E72-B993-6084A1A7D6E9}" type="datetime1">
              <a:rPr lang="de-DE" smtClean="0"/>
              <a:t>28.12.2020</a:t>
            </a:fld>
            <a:endParaRPr lang="de-DE"/>
          </a:p>
        </p:txBody>
      </p:sp>
      <p:sp>
        <p:nvSpPr>
          <p:cNvPr id="8" name="Fußzeilenplatzhalter 7"/>
          <p:cNvSpPr>
            <a:spLocks noGrp="1"/>
          </p:cNvSpPr>
          <p:nvPr>
            <p:ph type="ftr" sz="quarter" idx="11"/>
          </p:nvPr>
        </p:nvSpPr>
        <p:spPr/>
        <p:txBody>
          <a:bodyPr/>
          <a:lstStyle/>
          <a:p>
            <a:r>
              <a:rPr lang="de-DE"/>
              <a:t>Senioren Online Reichenbach/Fils, Bernhard Peitz</a:t>
            </a:r>
          </a:p>
        </p:txBody>
      </p:sp>
      <p:sp>
        <p:nvSpPr>
          <p:cNvPr id="9" name="Foliennummernplatzhalter 8"/>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A344DFD6-1C4C-4202-976B-ECE1A0D18F7D}" type="datetime1">
              <a:rPr lang="de-DE" smtClean="0"/>
              <a:t>28.12.2020</a:t>
            </a:fld>
            <a:endParaRPr lang="de-DE"/>
          </a:p>
        </p:txBody>
      </p:sp>
      <p:sp>
        <p:nvSpPr>
          <p:cNvPr id="4" name="Fußzeilenplatzhalter 3"/>
          <p:cNvSpPr>
            <a:spLocks noGrp="1"/>
          </p:cNvSpPr>
          <p:nvPr>
            <p:ph type="ftr" sz="quarter" idx="11"/>
          </p:nvPr>
        </p:nvSpPr>
        <p:spPr/>
        <p:txBody>
          <a:bodyPr/>
          <a:lstStyle/>
          <a:p>
            <a:r>
              <a:rPr lang="de-DE"/>
              <a:t>Senioren Online Reichenbach/Fils, Bernhard Peitz</a:t>
            </a:r>
          </a:p>
        </p:txBody>
      </p:sp>
      <p:sp>
        <p:nvSpPr>
          <p:cNvPr id="5" name="Foliennummernplatzhalter 4"/>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F2FF303-5443-4761-8824-5EC3C06598D5}" type="datetime1">
              <a:rPr lang="de-DE" smtClean="0"/>
              <a:t>28.12.2020</a:t>
            </a:fld>
            <a:endParaRPr lang="de-DE"/>
          </a:p>
        </p:txBody>
      </p:sp>
      <p:sp>
        <p:nvSpPr>
          <p:cNvPr id="3" name="Fußzeilenplatzhalter 2"/>
          <p:cNvSpPr>
            <a:spLocks noGrp="1"/>
          </p:cNvSpPr>
          <p:nvPr>
            <p:ph type="ftr" sz="quarter" idx="11"/>
          </p:nvPr>
        </p:nvSpPr>
        <p:spPr/>
        <p:txBody>
          <a:bodyPr/>
          <a:lstStyle/>
          <a:p>
            <a:r>
              <a:rPr lang="de-DE"/>
              <a:t>Senioren Online Reichenbach/Fils, Bernhard Peitz</a:t>
            </a:r>
          </a:p>
        </p:txBody>
      </p:sp>
      <p:sp>
        <p:nvSpPr>
          <p:cNvPr id="4" name="Foliennummernplatzhalter 3"/>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514352"/>
            <a:ext cx="36576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914400" y="1676400"/>
            <a:ext cx="36576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4766733" y="1676400"/>
            <a:ext cx="6815667"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41611B08-E5B2-47BB-B5E7-E3491FE4C01D}" type="datetime1">
              <a:rPr lang="de-DE" smtClean="0"/>
              <a:t>28.12.2020</a:t>
            </a:fld>
            <a:endParaRPr lang="de-DE"/>
          </a:p>
        </p:txBody>
      </p:sp>
      <p:sp>
        <p:nvSpPr>
          <p:cNvPr id="6" name="Fußzeilenplatzhalter 5"/>
          <p:cNvSpPr>
            <a:spLocks noGrp="1"/>
          </p:cNvSpPr>
          <p:nvPr>
            <p:ph type="ftr" sz="quarter" idx="11"/>
          </p:nvPr>
        </p:nvSpPr>
        <p:spPr/>
        <p:txBody>
          <a:bodyPr/>
          <a:lstStyle/>
          <a:p>
            <a:r>
              <a:rPr lang="de-DE"/>
              <a:t>Senioren Online Reichenbach/Fils, Bernhard Peitz</a:t>
            </a:r>
          </a:p>
        </p:txBody>
      </p:sp>
      <p:sp>
        <p:nvSpPr>
          <p:cNvPr id="7" name="Foliennummernplatzhalter 6"/>
          <p:cNvSpPr>
            <a:spLocks noGrp="1"/>
          </p:cNvSpPr>
          <p:nvPr>
            <p:ph type="sldNum" sz="quarter" idx="12"/>
          </p:nvPr>
        </p:nvSpPr>
        <p:spPr/>
        <p:txBody>
          <a:bodyPr/>
          <a:lstStyle/>
          <a:p>
            <a:fld id="{1B9DF3C5-EB9C-42D5-B6E3-C5B7910FC98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echtwinkliges Dreieck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el 1"/>
          <p:cNvSpPr>
            <a:spLocks noGrp="1"/>
          </p:cNvSpPr>
          <p:nvPr>
            <p:ph type="title"/>
          </p:nvPr>
        </p:nvSpPr>
        <p:spPr>
          <a:xfrm>
            <a:off x="812800" y="1176999"/>
            <a:ext cx="2950464" cy="1582621"/>
          </a:xfrm>
        </p:spPr>
        <p:txBody>
          <a:bodyPr vert="horz" lIns="45720" tIns="45720" rIns="45720" bIns="45720" anchor="b"/>
          <a:lstStyle>
            <a:lvl1pPr algn="l">
              <a:buNone/>
              <a:defRPr sz="1500" b="1">
                <a:solidFill>
                  <a:schemeClr val="tx2"/>
                </a:solidFill>
              </a:defRPr>
            </a:lvl1pPr>
          </a:lstStyle>
          <a:p>
            <a:r>
              <a:rPr kumimoji="0" lang="de-DE"/>
              <a:t>Titelmasterformat durch Klicken bearbeiten</a:t>
            </a:r>
            <a:endParaRPr kumimoji="0" lang="en-US"/>
          </a:p>
        </p:txBody>
      </p:sp>
      <p:sp>
        <p:nvSpPr>
          <p:cNvPr id="4" name="Textplatzhalter 3"/>
          <p:cNvSpPr>
            <a:spLocks noGrp="1"/>
          </p:cNvSpPr>
          <p:nvPr>
            <p:ph type="body" sz="half" idx="2"/>
          </p:nvPr>
        </p:nvSpPr>
        <p:spPr>
          <a:xfrm>
            <a:off x="812800" y="2828785"/>
            <a:ext cx="29464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p:txBody>
          <a:bodyPr/>
          <a:lstStyle/>
          <a:p>
            <a:fld id="{2D0925AC-FD88-441B-A005-AC980806CA4D}" type="datetime1">
              <a:rPr lang="de-DE" smtClean="0"/>
              <a:t>28.12.2020</a:t>
            </a:fld>
            <a:endParaRPr lang="de-DE"/>
          </a:p>
        </p:txBody>
      </p:sp>
      <p:sp>
        <p:nvSpPr>
          <p:cNvPr id="6" name="Fußzeilenplatzhalter 5"/>
          <p:cNvSpPr>
            <a:spLocks noGrp="1"/>
          </p:cNvSpPr>
          <p:nvPr>
            <p:ph type="ftr" sz="quarter" idx="11"/>
          </p:nvPr>
        </p:nvSpPr>
        <p:spPr/>
        <p:txBody>
          <a:bodyPr/>
          <a:lstStyle/>
          <a:p>
            <a:r>
              <a:rPr lang="de-DE"/>
              <a:t>Senioren Online Reichenbach/Fils, Bernhard Peitz</a:t>
            </a:r>
          </a:p>
        </p:txBody>
      </p:sp>
      <p:sp>
        <p:nvSpPr>
          <p:cNvPr id="7" name="Foliennummernplatzhalter 6"/>
          <p:cNvSpPr>
            <a:spLocks noGrp="1"/>
          </p:cNvSpPr>
          <p:nvPr>
            <p:ph type="sldNum" sz="quarter" idx="12"/>
          </p:nvPr>
        </p:nvSpPr>
        <p:spPr>
          <a:xfrm>
            <a:off x="10769600" y="6356353"/>
            <a:ext cx="812800" cy="365125"/>
          </a:xfrm>
        </p:spPr>
        <p:txBody>
          <a:bodyPr/>
          <a:lstStyle/>
          <a:p>
            <a:fld id="{1B9DF3C5-EB9C-42D5-B6E3-C5B7910FC980}" type="slidenum">
              <a:rPr lang="de-DE" smtClean="0"/>
              <a:pPr/>
              <a:t>‹Nr.›</a:t>
            </a:fld>
            <a:endParaRPr lang="de-DE"/>
          </a:p>
        </p:txBody>
      </p:sp>
      <p:sp>
        <p:nvSpPr>
          <p:cNvPr id="3" name="Bildplatzhalt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de-DE"/>
              <a:t>Bild durch Klicken auf Symbol hinzufügen</a:t>
            </a:r>
            <a:endParaRPr kumimoji="0" lang="en-US" dirty="0"/>
          </a:p>
        </p:txBody>
      </p:sp>
      <p:sp>
        <p:nvSpPr>
          <p:cNvPr id="10" name="Freihand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ihandform 10"/>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Freihand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Titelplatzhalt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de-DE"/>
              <a:t>Titelmasterformat durch Klicken bearbeiten</a:t>
            </a:r>
            <a:endParaRPr kumimoji="0" lang="en-US"/>
          </a:p>
        </p:txBody>
      </p:sp>
      <p:sp>
        <p:nvSpPr>
          <p:cNvPr id="30" name="Textplatzhalt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de-DE"/>
              <a:t>Textmasterformate durch Klicken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0" name="Datumsplatzhalt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2F4ACD73-0E5D-475F-8403-D6E200145D5B}" type="datetime1">
              <a:rPr lang="de-DE" smtClean="0"/>
              <a:t>28.12.2020</a:t>
            </a:fld>
            <a:endParaRPr lang="de-DE"/>
          </a:p>
        </p:txBody>
      </p:sp>
      <p:sp>
        <p:nvSpPr>
          <p:cNvPr id="22" name="Fußzeilenplatzhalt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r>
              <a:rPr lang="de-DE"/>
              <a:t>Senioren Online Reichenbach/Fils, Bernhard Peitz</a:t>
            </a:r>
          </a:p>
        </p:txBody>
      </p:sp>
      <p:sp>
        <p:nvSpPr>
          <p:cNvPr id="18" name="Foliennummernplatzhalt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1B9DF3C5-EB9C-42D5-B6E3-C5B7910FC980}" type="slidenum">
              <a:rPr lang="de-DE" smtClean="0"/>
              <a:pPr/>
              <a:t>‹Nr.›</a:t>
            </a:fld>
            <a:endParaRPr lang="de-DE"/>
          </a:p>
        </p:txBody>
      </p:sp>
      <p:grpSp>
        <p:nvGrpSpPr>
          <p:cNvPr id="2" name="Gruppieren 1"/>
          <p:cNvGrpSpPr/>
          <p:nvPr/>
        </p:nvGrpSpPr>
        <p:grpSpPr>
          <a:xfrm>
            <a:off x="-25356" y="202408"/>
            <a:ext cx="12240731"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pic>
        <p:nvPicPr>
          <p:cNvPr id="14" name="Picture 4" descr="Gewähltes Logo Netzwerk"/>
          <p:cNvPicPr>
            <a:picLocks noChangeAspect="1" noChangeArrowheads="1"/>
          </p:cNvPicPr>
          <p:nvPr/>
        </p:nvPicPr>
        <p:blipFill>
          <a:blip r:embed="rId13" cstate="print"/>
          <a:srcRect/>
          <a:stretch>
            <a:fillRect/>
          </a:stretch>
        </p:blipFill>
        <p:spPr bwMode="auto">
          <a:xfrm>
            <a:off x="11280577" y="571506"/>
            <a:ext cx="864097" cy="500040"/>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hyperlink" Target="https://www.bing.com/images/search?view=detailV2&amp;ccid=qWkwldrF&amp;id=E61DAB0CBAF0AB4240752C6DE67A3CD5C3EF3AD2&amp;thid=OIP.qWkwldrFicR8rtZSFENkGgHaE8&amp;mediaurl=https%3a%2f%2fi.pinimg.com%2foriginals%2fe7%2f35%2f5a%2fe7355a2729c46c9f5d8646734385ba2a.jpg&amp;exph=640&amp;expw=960&amp;q=sensoren+in+kleidung&amp;simid=608028375602171653&amp;ck=64690E3B83D51A8BAFF3B94811E43DDD&amp;selectedIndex=1&amp;FORM=IRPRST&amp;ajaxhist=0"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bing.com/images/search?q=windel+mit+sensoren&amp;qs=n&amp;form=QBIDMH&amp;sp=-1&amp;pq=windel+mit+sensoren&amp;sc=2-19&amp;cvid=3117E2B7F895475B98014DD04CB0E9D2&amp;first=1&amp;scenario=ImageHoverTitle" TargetMode="External"/><Relationship Id="rId5" Type="http://schemas.openxmlformats.org/officeDocument/2006/relationships/hyperlink" Target="http://www.overdigital.com/wp-content/uploads/2012/02/Nike_Plus_Sensor_8144.jpg"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ibi.com/analytics-platfor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eztalks.com/video-conference/uses-of-video-conferencing-in-healthcare.html"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fkFHZs-n2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19736" y="1243481"/>
            <a:ext cx="8144061" cy="1872208"/>
          </a:xfrm>
        </p:spPr>
        <p:txBody>
          <a:bodyPr>
            <a:normAutofit/>
          </a:bodyPr>
          <a:lstStyle/>
          <a:p>
            <a:pPr algn="l"/>
            <a:r>
              <a:rPr lang="de-DE" b="0" dirty="0">
                <a:effectLst/>
              </a:rPr>
              <a:t>Digitalisierung im Gesundheitswesen</a:t>
            </a:r>
            <a:endParaRPr lang="de-DE" dirty="0"/>
          </a:p>
        </p:txBody>
      </p:sp>
      <p:sp>
        <p:nvSpPr>
          <p:cNvPr id="3" name="Untertitel 2"/>
          <p:cNvSpPr>
            <a:spLocks noGrp="1"/>
          </p:cNvSpPr>
          <p:nvPr>
            <p:ph type="subTitle" idx="1"/>
          </p:nvPr>
        </p:nvSpPr>
        <p:spPr>
          <a:xfrm>
            <a:off x="2057400" y="4004760"/>
            <a:ext cx="7854696" cy="1314450"/>
          </a:xfrm>
        </p:spPr>
        <p:txBody>
          <a:bodyPr/>
          <a:lstStyle/>
          <a:p>
            <a:r>
              <a:rPr lang="de-DE" dirty="0"/>
              <a:t>Bernhard  Peitz</a:t>
            </a:r>
          </a:p>
        </p:txBody>
      </p:sp>
    </p:spTree>
    <p:extLst>
      <p:ext uri="{BB962C8B-B14F-4D97-AF65-F5344CB8AC3E}">
        <p14:creationId xmlns:p14="http://schemas.microsoft.com/office/powerpoint/2010/main" val="52543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10DD0-AEB3-47D5-96BA-2A9545FCA676}"/>
              </a:ext>
            </a:extLst>
          </p:cNvPr>
          <p:cNvSpPr>
            <a:spLocks noGrp="1"/>
          </p:cNvSpPr>
          <p:nvPr>
            <p:ph type="title"/>
          </p:nvPr>
        </p:nvSpPr>
        <p:spPr>
          <a:xfrm>
            <a:off x="609600" y="704088"/>
            <a:ext cx="10972800" cy="708688"/>
          </a:xfrm>
        </p:spPr>
        <p:txBody>
          <a:bodyPr/>
          <a:lstStyle/>
          <a:p>
            <a:r>
              <a:rPr lang="de-DE" dirty="0"/>
              <a:t>Prädikative, Präventive und Personalisierte Medizin</a:t>
            </a:r>
          </a:p>
        </p:txBody>
      </p:sp>
      <p:sp>
        <p:nvSpPr>
          <p:cNvPr id="4" name="Datumsplatzhalter 3">
            <a:extLst>
              <a:ext uri="{FF2B5EF4-FFF2-40B4-BE49-F238E27FC236}">
                <a16:creationId xmlns:a16="http://schemas.microsoft.com/office/drawing/2014/main" id="{641672A5-FB7D-4E4C-9611-3FE6C70FEE43}"/>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B3E4619F-8AE4-4812-8286-D50B50FE4F88}"/>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1C5EB807-0DB6-4AA4-847A-EEC3FF3AA13A}"/>
              </a:ext>
            </a:extLst>
          </p:cNvPr>
          <p:cNvSpPr>
            <a:spLocks noGrp="1"/>
          </p:cNvSpPr>
          <p:nvPr>
            <p:ph type="sldNum" sz="quarter" idx="12"/>
          </p:nvPr>
        </p:nvSpPr>
        <p:spPr/>
        <p:txBody>
          <a:bodyPr/>
          <a:lstStyle/>
          <a:p>
            <a:fld id="{1B9DF3C5-EB9C-42D5-B6E3-C5B7910FC980}" type="slidenum">
              <a:rPr lang="de-DE" smtClean="0"/>
              <a:pPr/>
              <a:t>10</a:t>
            </a:fld>
            <a:endParaRPr lang="de-DE" dirty="0"/>
          </a:p>
        </p:txBody>
      </p:sp>
      <p:pic>
        <p:nvPicPr>
          <p:cNvPr id="7" name="Grafik 6">
            <a:extLst>
              <a:ext uri="{FF2B5EF4-FFF2-40B4-BE49-F238E27FC236}">
                <a16:creationId xmlns:a16="http://schemas.microsoft.com/office/drawing/2014/main" id="{2E207E2E-5F96-4710-982E-E021BC06A9A9}"/>
              </a:ext>
            </a:extLst>
          </p:cNvPr>
          <p:cNvPicPr>
            <a:picLocks noChangeAspect="1"/>
          </p:cNvPicPr>
          <p:nvPr/>
        </p:nvPicPr>
        <p:blipFill>
          <a:blip r:embed="rId3"/>
          <a:stretch>
            <a:fillRect/>
          </a:stretch>
        </p:blipFill>
        <p:spPr>
          <a:xfrm>
            <a:off x="574374" y="1512556"/>
            <a:ext cx="4798690" cy="4641356"/>
          </a:xfrm>
          <a:prstGeom prst="rect">
            <a:avLst/>
          </a:prstGeom>
        </p:spPr>
      </p:pic>
      <p:pic>
        <p:nvPicPr>
          <p:cNvPr id="8" name="Grafik 7">
            <a:extLst>
              <a:ext uri="{FF2B5EF4-FFF2-40B4-BE49-F238E27FC236}">
                <a16:creationId xmlns:a16="http://schemas.microsoft.com/office/drawing/2014/main" id="{A48B8F83-BE01-4CB0-B021-99181D0451F4}"/>
              </a:ext>
            </a:extLst>
          </p:cNvPr>
          <p:cNvPicPr>
            <a:picLocks noChangeAspect="1"/>
          </p:cNvPicPr>
          <p:nvPr/>
        </p:nvPicPr>
        <p:blipFill>
          <a:blip r:embed="rId4"/>
          <a:stretch>
            <a:fillRect/>
          </a:stretch>
        </p:blipFill>
        <p:spPr>
          <a:xfrm>
            <a:off x="767408" y="6105103"/>
            <a:ext cx="4476750" cy="276225"/>
          </a:xfrm>
          <a:prstGeom prst="rect">
            <a:avLst/>
          </a:prstGeom>
        </p:spPr>
      </p:pic>
      <p:sp>
        <p:nvSpPr>
          <p:cNvPr id="9" name="Textfeld 8">
            <a:extLst>
              <a:ext uri="{FF2B5EF4-FFF2-40B4-BE49-F238E27FC236}">
                <a16:creationId xmlns:a16="http://schemas.microsoft.com/office/drawing/2014/main" id="{210EFDF4-8E71-41C0-B764-4EBFDCD3F298}"/>
              </a:ext>
            </a:extLst>
          </p:cNvPr>
          <p:cNvSpPr txBox="1"/>
          <p:nvPr/>
        </p:nvSpPr>
        <p:spPr>
          <a:xfrm>
            <a:off x="5348296" y="1807072"/>
            <a:ext cx="5993820" cy="2462213"/>
          </a:xfrm>
          <a:prstGeom prst="rect">
            <a:avLst/>
          </a:prstGeom>
          <a:noFill/>
        </p:spPr>
        <p:txBody>
          <a:bodyPr wrap="none" rtlCol="0">
            <a:spAutoFit/>
          </a:bodyPr>
          <a:lstStyle/>
          <a:p>
            <a:r>
              <a:rPr lang="de-DE" sz="2200" b="1" dirty="0">
                <a:latin typeface="+mj-lt"/>
              </a:rPr>
              <a:t>Das sensorische Erfassen umfassender Daten </a:t>
            </a:r>
            <a:r>
              <a:rPr lang="de-DE" sz="2200" dirty="0">
                <a:latin typeface="+mj-lt"/>
              </a:rPr>
              <a:t>von:</a:t>
            </a:r>
            <a:br>
              <a:rPr lang="de-DE" sz="2200" dirty="0">
                <a:latin typeface="+mj-lt"/>
              </a:rPr>
            </a:br>
            <a:r>
              <a:rPr lang="de-DE" sz="2200" dirty="0">
                <a:latin typeface="+mj-lt"/>
              </a:rPr>
              <a:t>- körperlicher Fitness </a:t>
            </a:r>
            <a:br>
              <a:rPr lang="de-DE" sz="2200" dirty="0">
                <a:latin typeface="+mj-lt"/>
              </a:rPr>
            </a:br>
            <a:r>
              <a:rPr lang="de-DE" sz="2200" dirty="0">
                <a:latin typeface="+mj-lt"/>
              </a:rPr>
              <a:t>- körperlichen und geistigen Wohlbefindens</a:t>
            </a:r>
            <a:br>
              <a:rPr lang="de-DE" sz="2200" dirty="0">
                <a:latin typeface="+mj-lt"/>
              </a:rPr>
            </a:br>
            <a:r>
              <a:rPr lang="de-DE" sz="2200" b="1" dirty="0">
                <a:latin typeface="+mj-lt"/>
              </a:rPr>
              <a:t>Die Einbeziehung medizinischer Diagnosen</a:t>
            </a:r>
            <a:br>
              <a:rPr lang="de-DE" sz="2200" dirty="0">
                <a:latin typeface="+mj-lt"/>
              </a:rPr>
            </a:br>
            <a:r>
              <a:rPr lang="de-DE" sz="2200" b="1" dirty="0">
                <a:latin typeface="+mj-lt"/>
              </a:rPr>
              <a:t>Die Auswertung von Gesundheits-Apps</a:t>
            </a:r>
            <a:br>
              <a:rPr lang="de-DE" sz="2200" dirty="0">
                <a:latin typeface="+mj-lt"/>
              </a:rPr>
            </a:br>
            <a:r>
              <a:rPr lang="de-DE" sz="2200" b="1" dirty="0">
                <a:latin typeface="+mj-lt"/>
              </a:rPr>
              <a:t>Die Anwendung künstlicher Intelligenz</a:t>
            </a:r>
          </a:p>
          <a:p>
            <a:endParaRPr lang="de-DE" sz="2200" dirty="0">
              <a:latin typeface="+mj-lt"/>
            </a:endParaRPr>
          </a:p>
        </p:txBody>
      </p:sp>
    </p:spTree>
    <p:extLst>
      <p:ext uri="{BB962C8B-B14F-4D97-AF65-F5344CB8AC3E}">
        <p14:creationId xmlns:p14="http://schemas.microsoft.com/office/powerpoint/2010/main" val="214399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10DD0-AEB3-47D5-96BA-2A9545FCA676}"/>
              </a:ext>
            </a:extLst>
          </p:cNvPr>
          <p:cNvSpPr>
            <a:spLocks noGrp="1"/>
          </p:cNvSpPr>
          <p:nvPr>
            <p:ph type="title"/>
          </p:nvPr>
        </p:nvSpPr>
        <p:spPr>
          <a:xfrm>
            <a:off x="609600" y="704088"/>
            <a:ext cx="10972800" cy="708688"/>
          </a:xfrm>
        </p:spPr>
        <p:txBody>
          <a:bodyPr/>
          <a:lstStyle/>
          <a:p>
            <a:r>
              <a:rPr lang="de-DE" dirty="0"/>
              <a:t>Prädikative, Präventive und Personalisierte Medizin</a:t>
            </a:r>
          </a:p>
        </p:txBody>
      </p:sp>
      <p:sp>
        <p:nvSpPr>
          <p:cNvPr id="4" name="Datumsplatzhalter 3">
            <a:extLst>
              <a:ext uri="{FF2B5EF4-FFF2-40B4-BE49-F238E27FC236}">
                <a16:creationId xmlns:a16="http://schemas.microsoft.com/office/drawing/2014/main" id="{641672A5-FB7D-4E4C-9611-3FE6C70FEE43}"/>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B3E4619F-8AE4-4812-8286-D50B50FE4F88}"/>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1C5EB807-0DB6-4AA4-847A-EEC3FF3AA13A}"/>
              </a:ext>
            </a:extLst>
          </p:cNvPr>
          <p:cNvSpPr>
            <a:spLocks noGrp="1"/>
          </p:cNvSpPr>
          <p:nvPr>
            <p:ph type="sldNum" sz="quarter" idx="12"/>
          </p:nvPr>
        </p:nvSpPr>
        <p:spPr/>
        <p:txBody>
          <a:bodyPr/>
          <a:lstStyle/>
          <a:p>
            <a:fld id="{1B9DF3C5-EB9C-42D5-B6E3-C5B7910FC980}" type="slidenum">
              <a:rPr lang="de-DE" smtClean="0"/>
              <a:pPr/>
              <a:t>11</a:t>
            </a:fld>
            <a:endParaRPr lang="de-DE" dirty="0"/>
          </a:p>
        </p:txBody>
      </p:sp>
      <p:pic>
        <p:nvPicPr>
          <p:cNvPr id="7" name="Grafik 6">
            <a:extLst>
              <a:ext uri="{FF2B5EF4-FFF2-40B4-BE49-F238E27FC236}">
                <a16:creationId xmlns:a16="http://schemas.microsoft.com/office/drawing/2014/main" id="{2E207E2E-5F96-4710-982E-E021BC06A9A9}"/>
              </a:ext>
            </a:extLst>
          </p:cNvPr>
          <p:cNvPicPr>
            <a:picLocks noChangeAspect="1"/>
          </p:cNvPicPr>
          <p:nvPr/>
        </p:nvPicPr>
        <p:blipFill>
          <a:blip r:embed="rId3"/>
          <a:stretch>
            <a:fillRect/>
          </a:stretch>
        </p:blipFill>
        <p:spPr>
          <a:xfrm>
            <a:off x="574374" y="1512556"/>
            <a:ext cx="4798690" cy="4641356"/>
          </a:xfrm>
          <a:prstGeom prst="rect">
            <a:avLst/>
          </a:prstGeom>
        </p:spPr>
      </p:pic>
      <p:pic>
        <p:nvPicPr>
          <p:cNvPr id="8" name="Grafik 7">
            <a:extLst>
              <a:ext uri="{FF2B5EF4-FFF2-40B4-BE49-F238E27FC236}">
                <a16:creationId xmlns:a16="http://schemas.microsoft.com/office/drawing/2014/main" id="{A48B8F83-BE01-4CB0-B021-99181D0451F4}"/>
              </a:ext>
            </a:extLst>
          </p:cNvPr>
          <p:cNvPicPr>
            <a:picLocks noChangeAspect="1"/>
          </p:cNvPicPr>
          <p:nvPr/>
        </p:nvPicPr>
        <p:blipFill>
          <a:blip r:embed="rId4"/>
          <a:stretch>
            <a:fillRect/>
          </a:stretch>
        </p:blipFill>
        <p:spPr>
          <a:xfrm>
            <a:off x="767408" y="6105103"/>
            <a:ext cx="4476750" cy="276225"/>
          </a:xfrm>
          <a:prstGeom prst="rect">
            <a:avLst/>
          </a:prstGeom>
        </p:spPr>
      </p:pic>
      <p:sp>
        <p:nvSpPr>
          <p:cNvPr id="9" name="Textfeld 8">
            <a:extLst>
              <a:ext uri="{FF2B5EF4-FFF2-40B4-BE49-F238E27FC236}">
                <a16:creationId xmlns:a16="http://schemas.microsoft.com/office/drawing/2014/main" id="{210EFDF4-8E71-41C0-B764-4EBFDCD3F298}"/>
              </a:ext>
            </a:extLst>
          </p:cNvPr>
          <p:cNvSpPr txBox="1"/>
          <p:nvPr/>
        </p:nvSpPr>
        <p:spPr>
          <a:xfrm>
            <a:off x="5348296" y="1807072"/>
            <a:ext cx="6388095" cy="3816429"/>
          </a:xfrm>
          <a:prstGeom prst="rect">
            <a:avLst/>
          </a:prstGeom>
          <a:noFill/>
        </p:spPr>
        <p:txBody>
          <a:bodyPr wrap="none" rtlCol="0">
            <a:spAutoFit/>
          </a:bodyPr>
          <a:lstStyle/>
          <a:p>
            <a:r>
              <a:rPr lang="de-DE" sz="2200" b="1" dirty="0">
                <a:latin typeface="+mj-lt"/>
              </a:rPr>
              <a:t>Das sensorische Erfassen umfassender Daten </a:t>
            </a:r>
            <a:r>
              <a:rPr lang="de-DE" sz="2200" dirty="0">
                <a:latin typeface="+mj-lt"/>
              </a:rPr>
              <a:t>von:</a:t>
            </a:r>
            <a:br>
              <a:rPr lang="de-DE" sz="2200" dirty="0">
                <a:latin typeface="+mj-lt"/>
              </a:rPr>
            </a:br>
            <a:r>
              <a:rPr lang="de-DE" sz="2200" dirty="0">
                <a:latin typeface="+mj-lt"/>
              </a:rPr>
              <a:t>- körperlicher Fitness </a:t>
            </a:r>
            <a:br>
              <a:rPr lang="de-DE" sz="2200" dirty="0">
                <a:latin typeface="+mj-lt"/>
              </a:rPr>
            </a:br>
            <a:r>
              <a:rPr lang="de-DE" sz="2200" dirty="0">
                <a:latin typeface="+mj-lt"/>
              </a:rPr>
              <a:t>- körperlichen und geistigen Wohlbefindens</a:t>
            </a:r>
            <a:br>
              <a:rPr lang="de-DE" sz="2200" dirty="0">
                <a:latin typeface="+mj-lt"/>
              </a:rPr>
            </a:br>
            <a:r>
              <a:rPr lang="de-DE" sz="2200" b="1" dirty="0">
                <a:latin typeface="+mj-lt"/>
              </a:rPr>
              <a:t>Die Einbeziehung medizinischer Diagnosen</a:t>
            </a:r>
            <a:br>
              <a:rPr lang="de-DE" sz="2200" dirty="0">
                <a:latin typeface="+mj-lt"/>
              </a:rPr>
            </a:br>
            <a:r>
              <a:rPr lang="de-DE" sz="2200" b="1" dirty="0">
                <a:latin typeface="+mj-lt"/>
              </a:rPr>
              <a:t>Die Auswertung von Gesundheits-Apps</a:t>
            </a:r>
            <a:br>
              <a:rPr lang="de-DE" sz="2200" dirty="0">
                <a:latin typeface="+mj-lt"/>
              </a:rPr>
            </a:br>
            <a:r>
              <a:rPr lang="de-DE" sz="2200" b="1" dirty="0">
                <a:latin typeface="+mj-lt"/>
              </a:rPr>
              <a:t>Die Anwendung künstlicher Intelligenz</a:t>
            </a:r>
          </a:p>
          <a:p>
            <a:endParaRPr lang="de-DE" sz="2200" dirty="0">
              <a:latin typeface="+mj-lt"/>
            </a:endParaRPr>
          </a:p>
          <a:p>
            <a:r>
              <a:rPr lang="de-DE" sz="2200" b="1" dirty="0">
                <a:latin typeface="+mj-lt"/>
              </a:rPr>
              <a:t>Ermöglichen Vorhersagen </a:t>
            </a:r>
            <a:br>
              <a:rPr lang="de-DE" sz="2200" b="1" dirty="0">
                <a:latin typeface="+mj-lt"/>
              </a:rPr>
            </a:br>
            <a:r>
              <a:rPr lang="de-DE" sz="2200" dirty="0">
                <a:latin typeface="+mj-lt"/>
              </a:rPr>
              <a:t>über die Entwicklung von Gesundheitsproblemen und </a:t>
            </a:r>
            <a:br>
              <a:rPr lang="de-DE" sz="2200" dirty="0">
                <a:latin typeface="+mj-lt"/>
              </a:rPr>
            </a:br>
            <a:r>
              <a:rPr lang="de-DE" sz="2200" dirty="0">
                <a:latin typeface="+mj-lt"/>
              </a:rPr>
              <a:t>entsprechende </a:t>
            </a:r>
            <a:r>
              <a:rPr lang="de-DE" sz="2200" b="1" dirty="0">
                <a:latin typeface="+mj-lt"/>
              </a:rPr>
              <a:t>vorsorgliche Gegenmaßnahmen</a:t>
            </a:r>
            <a:br>
              <a:rPr lang="de-DE" sz="2200" dirty="0">
                <a:latin typeface="+mj-lt"/>
              </a:rPr>
            </a:br>
            <a:endParaRPr lang="de-DE" sz="2200" dirty="0">
              <a:latin typeface="+mj-lt"/>
            </a:endParaRPr>
          </a:p>
        </p:txBody>
      </p:sp>
    </p:spTree>
    <p:extLst>
      <p:ext uri="{BB962C8B-B14F-4D97-AF65-F5344CB8AC3E}">
        <p14:creationId xmlns:p14="http://schemas.microsoft.com/office/powerpoint/2010/main" val="397787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AC56-0E60-4DAD-822F-E3503A0D9EE2}"/>
              </a:ext>
            </a:extLst>
          </p:cNvPr>
          <p:cNvSpPr>
            <a:spLocks noGrp="1"/>
          </p:cNvSpPr>
          <p:nvPr>
            <p:ph type="title"/>
          </p:nvPr>
        </p:nvSpPr>
        <p:spPr>
          <a:xfrm>
            <a:off x="609600" y="704088"/>
            <a:ext cx="10972800" cy="780696"/>
          </a:xfrm>
        </p:spPr>
        <p:txBody>
          <a:bodyPr/>
          <a:lstStyle/>
          <a:p>
            <a:r>
              <a:rPr lang="de-DE" dirty="0"/>
              <a:t>Präzisere Vorhersagen von Krankheitsverläufen</a:t>
            </a:r>
          </a:p>
        </p:txBody>
      </p:sp>
      <p:sp>
        <p:nvSpPr>
          <p:cNvPr id="4" name="Datumsplatzhalter 3">
            <a:extLst>
              <a:ext uri="{FF2B5EF4-FFF2-40B4-BE49-F238E27FC236}">
                <a16:creationId xmlns:a16="http://schemas.microsoft.com/office/drawing/2014/main" id="{8BB464A9-EDDC-4502-942F-1716F47D973A}"/>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761B2EA7-FA55-4FC0-A43E-79FD3ACBE065}"/>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28FD4EEB-81E9-410C-9D53-72928E9F2787}"/>
              </a:ext>
            </a:extLst>
          </p:cNvPr>
          <p:cNvSpPr>
            <a:spLocks noGrp="1"/>
          </p:cNvSpPr>
          <p:nvPr>
            <p:ph type="sldNum" sz="quarter" idx="12"/>
          </p:nvPr>
        </p:nvSpPr>
        <p:spPr/>
        <p:txBody>
          <a:bodyPr/>
          <a:lstStyle/>
          <a:p>
            <a:fld id="{1B9DF3C5-EB9C-42D5-B6E3-C5B7910FC980}" type="slidenum">
              <a:rPr lang="de-DE" smtClean="0"/>
              <a:pPr/>
              <a:t>12</a:t>
            </a:fld>
            <a:endParaRPr lang="de-DE"/>
          </a:p>
        </p:txBody>
      </p:sp>
      <p:pic>
        <p:nvPicPr>
          <p:cNvPr id="8" name="Grafik 7">
            <a:extLst>
              <a:ext uri="{FF2B5EF4-FFF2-40B4-BE49-F238E27FC236}">
                <a16:creationId xmlns:a16="http://schemas.microsoft.com/office/drawing/2014/main" id="{1AB144EA-73C0-41BE-A7B3-E3B543CBF51F}"/>
              </a:ext>
            </a:extLst>
          </p:cNvPr>
          <p:cNvPicPr>
            <a:picLocks noChangeAspect="1"/>
          </p:cNvPicPr>
          <p:nvPr/>
        </p:nvPicPr>
        <p:blipFill>
          <a:blip r:embed="rId3"/>
          <a:stretch>
            <a:fillRect/>
          </a:stretch>
        </p:blipFill>
        <p:spPr>
          <a:xfrm>
            <a:off x="609600" y="1626932"/>
            <a:ext cx="3182144" cy="4526979"/>
          </a:xfrm>
          <a:prstGeom prst="rect">
            <a:avLst/>
          </a:prstGeom>
        </p:spPr>
      </p:pic>
      <p:sp>
        <p:nvSpPr>
          <p:cNvPr id="9" name="Textfeld 8">
            <a:extLst>
              <a:ext uri="{FF2B5EF4-FFF2-40B4-BE49-F238E27FC236}">
                <a16:creationId xmlns:a16="http://schemas.microsoft.com/office/drawing/2014/main" id="{FC426AFA-33C3-4C98-9045-6E3BE7F6D9CD}"/>
              </a:ext>
            </a:extLst>
          </p:cNvPr>
          <p:cNvSpPr txBox="1"/>
          <p:nvPr/>
        </p:nvSpPr>
        <p:spPr>
          <a:xfrm>
            <a:off x="5735960" y="1628800"/>
            <a:ext cx="5782352" cy="4832092"/>
          </a:xfrm>
          <a:prstGeom prst="rect">
            <a:avLst/>
          </a:prstGeom>
          <a:noFill/>
        </p:spPr>
        <p:txBody>
          <a:bodyPr wrap="none" rtlCol="0">
            <a:spAutoFit/>
          </a:bodyPr>
          <a:lstStyle/>
          <a:p>
            <a:r>
              <a:rPr lang="de-DE" sz="2200" b="1" dirty="0">
                <a:latin typeface="+mj-lt"/>
              </a:rPr>
              <a:t>Beispiel Diabetes.</a:t>
            </a:r>
            <a:br>
              <a:rPr lang="de-DE" sz="2200" b="1" dirty="0">
                <a:latin typeface="+mj-lt"/>
              </a:rPr>
            </a:br>
            <a:r>
              <a:rPr lang="de-DE" sz="2200" dirty="0">
                <a:latin typeface="+mj-lt"/>
              </a:rPr>
              <a:t>- Volkskrankheit</a:t>
            </a:r>
            <a:br>
              <a:rPr lang="de-DE" sz="2200" dirty="0">
                <a:latin typeface="+mj-lt"/>
              </a:rPr>
            </a:br>
            <a:r>
              <a:rPr lang="de-DE" sz="2200" dirty="0">
                <a:latin typeface="+mj-lt"/>
              </a:rPr>
              <a:t>- verschiedene Ursachen</a:t>
            </a:r>
            <a:br>
              <a:rPr lang="de-DE" sz="2200" dirty="0">
                <a:latin typeface="+mj-lt"/>
              </a:rPr>
            </a:br>
            <a:r>
              <a:rPr lang="de-DE" sz="2200" dirty="0">
                <a:latin typeface="+mj-lt"/>
              </a:rPr>
              <a:t>- verschiedene Formen</a:t>
            </a:r>
            <a:br>
              <a:rPr lang="de-DE" sz="2200" dirty="0">
                <a:latin typeface="+mj-lt"/>
              </a:rPr>
            </a:br>
            <a:r>
              <a:rPr lang="de-DE" sz="2200" dirty="0">
                <a:latin typeface="+mj-lt"/>
              </a:rPr>
              <a:t>- verschiedene Verläufe</a:t>
            </a:r>
            <a:br>
              <a:rPr lang="de-DE" sz="2200" dirty="0">
                <a:latin typeface="+mj-lt"/>
              </a:rPr>
            </a:br>
            <a:r>
              <a:rPr lang="de-DE" sz="2200" dirty="0">
                <a:latin typeface="+mj-lt"/>
              </a:rPr>
              <a:t>- unterschiedliche Folgen</a:t>
            </a:r>
          </a:p>
          <a:p>
            <a:endParaRPr lang="de-DE" sz="2200" dirty="0">
              <a:latin typeface="+mj-lt"/>
            </a:endParaRPr>
          </a:p>
          <a:p>
            <a:r>
              <a:rPr lang="de-DE" sz="2200" b="1" dirty="0">
                <a:latin typeface="+mj-lt"/>
              </a:rPr>
              <a:t>Daten aus Monitoring </a:t>
            </a:r>
            <a:r>
              <a:rPr lang="de-DE" sz="2200" dirty="0">
                <a:latin typeface="+mj-lt"/>
              </a:rPr>
              <a:t>von</a:t>
            </a:r>
            <a:br>
              <a:rPr lang="de-DE" sz="2200" dirty="0">
                <a:latin typeface="+mj-lt"/>
              </a:rPr>
            </a:br>
            <a:r>
              <a:rPr lang="de-DE" sz="2200" dirty="0">
                <a:latin typeface="+mj-lt"/>
              </a:rPr>
              <a:t>- kontinuierlichem Blutzuckermessungen</a:t>
            </a:r>
            <a:br>
              <a:rPr lang="de-DE" sz="2200" dirty="0">
                <a:latin typeface="+mj-lt"/>
              </a:rPr>
            </a:br>
            <a:r>
              <a:rPr lang="de-DE" sz="2200" dirty="0">
                <a:latin typeface="+mj-lt"/>
              </a:rPr>
              <a:t>- erfassen der Lebensgewohnheiten</a:t>
            </a:r>
            <a:br>
              <a:rPr lang="de-DE" sz="2200" dirty="0">
                <a:latin typeface="+mj-lt"/>
              </a:rPr>
            </a:br>
            <a:r>
              <a:rPr lang="de-DE" sz="2200" dirty="0">
                <a:latin typeface="+mj-lt"/>
              </a:rPr>
              <a:t>- erfassen der Umwelteinflüsse</a:t>
            </a:r>
            <a:br>
              <a:rPr lang="de-DE" sz="2200" dirty="0">
                <a:latin typeface="+mj-lt"/>
              </a:rPr>
            </a:br>
            <a:br>
              <a:rPr lang="de-DE" sz="2200" dirty="0">
                <a:latin typeface="+mj-lt"/>
              </a:rPr>
            </a:br>
            <a:r>
              <a:rPr lang="de-DE" sz="2200" b="1" dirty="0">
                <a:latin typeface="+mj-lt"/>
              </a:rPr>
              <a:t>Ermöglichen bessere und präzisere Vorhersagen</a:t>
            </a:r>
            <a:br>
              <a:rPr lang="de-DE" sz="2200" b="1" dirty="0">
                <a:latin typeface="+mj-lt"/>
              </a:rPr>
            </a:br>
            <a:r>
              <a:rPr lang="de-DE" sz="2200" b="1" dirty="0">
                <a:latin typeface="+mj-lt"/>
              </a:rPr>
              <a:t>für mögliche Komplikationen. </a:t>
            </a:r>
            <a:endParaRPr lang="de-DE" b="1" dirty="0"/>
          </a:p>
        </p:txBody>
      </p:sp>
    </p:spTree>
    <p:extLst>
      <p:ext uri="{BB962C8B-B14F-4D97-AF65-F5344CB8AC3E}">
        <p14:creationId xmlns:p14="http://schemas.microsoft.com/office/powerpoint/2010/main" val="231066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A264E-54CC-4BC3-8042-F71802CCEB0F}"/>
              </a:ext>
            </a:extLst>
          </p:cNvPr>
          <p:cNvSpPr>
            <a:spLocks noGrp="1"/>
          </p:cNvSpPr>
          <p:nvPr>
            <p:ph type="title"/>
          </p:nvPr>
        </p:nvSpPr>
        <p:spPr/>
        <p:txBody>
          <a:bodyPr/>
          <a:lstStyle/>
          <a:p>
            <a:r>
              <a:rPr lang="de-DE" dirty="0"/>
              <a:t>Telematik-Infrastruktur</a:t>
            </a:r>
          </a:p>
        </p:txBody>
      </p:sp>
      <p:sp>
        <p:nvSpPr>
          <p:cNvPr id="4" name="Datumsplatzhalter 3">
            <a:extLst>
              <a:ext uri="{FF2B5EF4-FFF2-40B4-BE49-F238E27FC236}">
                <a16:creationId xmlns:a16="http://schemas.microsoft.com/office/drawing/2014/main" id="{7BC91B67-BF10-4EF0-97B5-C97E39BF843F}"/>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AE47ACB9-691F-455D-A50E-46E52C769CEF}"/>
              </a:ext>
            </a:extLst>
          </p:cNvPr>
          <p:cNvSpPr>
            <a:spLocks noGrp="1"/>
          </p:cNvSpPr>
          <p:nvPr>
            <p:ph type="ftr" sz="quarter" idx="11"/>
          </p:nvPr>
        </p:nvSpPr>
        <p:spPr>
          <a:xfrm>
            <a:off x="3556000" y="6356353"/>
            <a:ext cx="4470400" cy="365125"/>
          </a:xfrm>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4D6A5F94-082A-4E74-896B-5864323F79AB}"/>
              </a:ext>
            </a:extLst>
          </p:cNvPr>
          <p:cNvSpPr>
            <a:spLocks noGrp="1"/>
          </p:cNvSpPr>
          <p:nvPr>
            <p:ph type="sldNum" sz="quarter" idx="12"/>
          </p:nvPr>
        </p:nvSpPr>
        <p:spPr/>
        <p:txBody>
          <a:bodyPr/>
          <a:lstStyle/>
          <a:p>
            <a:fld id="{1B9DF3C5-EB9C-42D5-B6E3-C5B7910FC980}" type="slidenum">
              <a:rPr lang="de-DE" smtClean="0"/>
              <a:pPr/>
              <a:t>13</a:t>
            </a:fld>
            <a:endParaRPr lang="de-DE"/>
          </a:p>
        </p:txBody>
      </p:sp>
      <p:pic>
        <p:nvPicPr>
          <p:cNvPr id="7" name="Grafik 6">
            <a:extLst>
              <a:ext uri="{FF2B5EF4-FFF2-40B4-BE49-F238E27FC236}">
                <a16:creationId xmlns:a16="http://schemas.microsoft.com/office/drawing/2014/main" id="{97E18A7D-B2F6-40F8-ADF3-47CDC224DC64}"/>
              </a:ext>
            </a:extLst>
          </p:cNvPr>
          <p:cNvPicPr>
            <a:picLocks noChangeAspect="1"/>
          </p:cNvPicPr>
          <p:nvPr/>
        </p:nvPicPr>
        <p:blipFill>
          <a:blip r:embed="rId3"/>
          <a:stretch>
            <a:fillRect/>
          </a:stretch>
        </p:blipFill>
        <p:spPr>
          <a:xfrm>
            <a:off x="479376" y="1981199"/>
            <a:ext cx="5764932" cy="4172713"/>
          </a:xfrm>
          <a:prstGeom prst="rect">
            <a:avLst/>
          </a:prstGeom>
        </p:spPr>
      </p:pic>
      <p:sp>
        <p:nvSpPr>
          <p:cNvPr id="8" name="Textfeld 7">
            <a:extLst>
              <a:ext uri="{FF2B5EF4-FFF2-40B4-BE49-F238E27FC236}">
                <a16:creationId xmlns:a16="http://schemas.microsoft.com/office/drawing/2014/main" id="{1D07FE16-4ECD-4F44-8122-6F61BF04E862}"/>
              </a:ext>
            </a:extLst>
          </p:cNvPr>
          <p:cNvSpPr txBox="1"/>
          <p:nvPr/>
        </p:nvSpPr>
        <p:spPr>
          <a:xfrm>
            <a:off x="6356158" y="1196752"/>
            <a:ext cx="5796587" cy="5632311"/>
          </a:xfrm>
          <a:prstGeom prst="rect">
            <a:avLst/>
          </a:prstGeom>
          <a:noFill/>
        </p:spPr>
        <p:txBody>
          <a:bodyPr wrap="none" rtlCol="0">
            <a:spAutoFit/>
          </a:bodyPr>
          <a:lstStyle/>
          <a:p>
            <a:r>
              <a:rPr lang="de-DE" b="1" dirty="0">
                <a:latin typeface="+mj-lt"/>
              </a:rPr>
              <a:t>Ein in sich geschlossenes Datennetz für alle Akteure</a:t>
            </a:r>
            <a:br>
              <a:rPr lang="de-DE" b="1" dirty="0">
                <a:latin typeface="+mj-lt"/>
              </a:rPr>
            </a:br>
            <a:r>
              <a:rPr lang="de-DE" b="1" dirty="0">
                <a:latin typeface="+mj-lt"/>
              </a:rPr>
              <a:t>im Gesundheitswesen - mit eigenem Serverpark.</a:t>
            </a:r>
            <a:br>
              <a:rPr lang="de-DE" dirty="0">
                <a:latin typeface="+mj-lt"/>
              </a:rPr>
            </a:br>
            <a:r>
              <a:rPr lang="de-DE" b="1" dirty="0">
                <a:latin typeface="+mj-lt"/>
              </a:rPr>
              <a:t>-   Entwicklung:</a:t>
            </a:r>
            <a:br>
              <a:rPr lang="de-DE" b="1" dirty="0">
                <a:latin typeface="+mj-lt"/>
              </a:rPr>
            </a:br>
            <a:r>
              <a:rPr lang="de-DE" dirty="0">
                <a:latin typeface="+mj-lt"/>
              </a:rPr>
              <a:t>     Seit 15 Jahren in Arbeit unter Federführung einer dafür </a:t>
            </a:r>
            <a:br>
              <a:rPr lang="de-DE" dirty="0">
                <a:latin typeface="+mj-lt"/>
              </a:rPr>
            </a:br>
            <a:r>
              <a:rPr lang="de-DE" dirty="0">
                <a:latin typeface="+mj-lt"/>
              </a:rPr>
              <a:t>     vom Bundesministerium für Gesundheit gegründeten </a:t>
            </a:r>
            <a:br>
              <a:rPr lang="de-DE" dirty="0">
                <a:latin typeface="+mj-lt"/>
              </a:rPr>
            </a:br>
            <a:r>
              <a:rPr lang="de-DE" dirty="0">
                <a:latin typeface="+mj-lt"/>
              </a:rPr>
              <a:t>     Firma „</a:t>
            </a:r>
            <a:r>
              <a:rPr lang="de-DE" dirty="0" err="1">
                <a:latin typeface="+mj-lt"/>
              </a:rPr>
              <a:t>Gematik</a:t>
            </a:r>
            <a:r>
              <a:rPr lang="de-DE" dirty="0">
                <a:latin typeface="+mj-lt"/>
              </a:rPr>
              <a:t> GmbH“.</a:t>
            </a:r>
            <a:br>
              <a:rPr lang="de-DE" dirty="0">
                <a:latin typeface="+mj-lt"/>
              </a:rPr>
            </a:br>
            <a:endParaRPr lang="de-DE" dirty="0">
              <a:latin typeface="+mj-lt"/>
            </a:endParaRPr>
          </a:p>
          <a:p>
            <a:r>
              <a:rPr lang="de-DE" b="1" dirty="0">
                <a:latin typeface="+mj-lt"/>
              </a:rPr>
              <a:t>-   Gesetzliche Grundlagen: </a:t>
            </a:r>
            <a:br>
              <a:rPr lang="de-DE" b="1" dirty="0">
                <a:latin typeface="+mj-lt"/>
              </a:rPr>
            </a:br>
            <a:r>
              <a:rPr lang="de-DE" dirty="0">
                <a:latin typeface="+mj-lt"/>
              </a:rPr>
              <a:t>        §291a SGB V, </a:t>
            </a:r>
            <a:r>
              <a:rPr lang="de-DE" dirty="0" err="1">
                <a:latin typeface="+mj-lt"/>
              </a:rPr>
              <a:t>eHealth</a:t>
            </a:r>
            <a:r>
              <a:rPr lang="de-DE" dirty="0">
                <a:latin typeface="+mj-lt"/>
              </a:rPr>
              <a:t> Gesetz, ….</a:t>
            </a:r>
            <a:br>
              <a:rPr lang="de-DE" dirty="0">
                <a:latin typeface="+mj-lt"/>
              </a:rPr>
            </a:br>
            <a:endParaRPr lang="de-DE" dirty="0">
              <a:latin typeface="+mj-lt"/>
            </a:endParaRPr>
          </a:p>
          <a:p>
            <a:pPr marL="285750" indent="-285750">
              <a:buFontTx/>
              <a:buChar char="-"/>
            </a:pPr>
            <a:r>
              <a:rPr lang="de-DE" b="1" dirty="0">
                <a:latin typeface="+mj-lt"/>
              </a:rPr>
              <a:t>Pflichtanwendungen </a:t>
            </a:r>
            <a:br>
              <a:rPr lang="de-DE" b="1" dirty="0">
                <a:latin typeface="+mj-lt"/>
              </a:rPr>
            </a:br>
            <a:r>
              <a:rPr lang="de-DE" b="1" dirty="0">
                <a:latin typeface="+mj-lt"/>
              </a:rPr>
              <a:t>  </a:t>
            </a:r>
            <a:r>
              <a:rPr lang="de-DE" dirty="0">
                <a:latin typeface="+mj-lt"/>
              </a:rPr>
              <a:t>Kommunikations- und Informations-Management (KIM)</a:t>
            </a:r>
            <a:br>
              <a:rPr lang="de-DE" dirty="0">
                <a:latin typeface="+mj-lt"/>
              </a:rPr>
            </a:br>
            <a:r>
              <a:rPr lang="de-DE" dirty="0">
                <a:latin typeface="+mj-lt"/>
              </a:rPr>
              <a:t>  Versichertenstammdaten (</a:t>
            </a:r>
            <a:r>
              <a:rPr lang="de-DE" dirty="0" err="1">
                <a:latin typeface="+mj-lt"/>
              </a:rPr>
              <a:t>eGesundheitskarte</a:t>
            </a:r>
            <a:r>
              <a:rPr lang="de-DE" dirty="0">
                <a:latin typeface="+mj-lt"/>
              </a:rPr>
              <a:t>) </a:t>
            </a:r>
            <a:br>
              <a:rPr lang="de-DE" dirty="0">
                <a:latin typeface="+mj-lt"/>
              </a:rPr>
            </a:br>
            <a:r>
              <a:rPr lang="de-DE" dirty="0">
                <a:latin typeface="+mj-lt"/>
              </a:rPr>
              <a:t>  Elektronische Verordnung (</a:t>
            </a:r>
            <a:r>
              <a:rPr lang="de-DE" dirty="0" err="1">
                <a:latin typeface="+mj-lt"/>
              </a:rPr>
              <a:t>eVerordnung</a:t>
            </a:r>
            <a:r>
              <a:rPr lang="de-DE" dirty="0">
                <a:latin typeface="+mj-lt"/>
              </a:rPr>
              <a:t>) </a:t>
            </a:r>
            <a:br>
              <a:rPr lang="de-DE" dirty="0">
                <a:latin typeface="+mj-lt"/>
              </a:rPr>
            </a:br>
            <a:endParaRPr lang="de-DE" dirty="0">
              <a:latin typeface="+mj-lt"/>
            </a:endParaRPr>
          </a:p>
          <a:p>
            <a:pPr marL="285750" indent="-285750">
              <a:buFontTx/>
              <a:buChar char="-"/>
            </a:pPr>
            <a:r>
              <a:rPr lang="de-DE" b="1" dirty="0">
                <a:latin typeface="+mj-lt"/>
              </a:rPr>
              <a:t>Freiwillige (zustimmungspflichtige) Anwendungen </a:t>
            </a:r>
            <a:br>
              <a:rPr lang="de-DE" dirty="0">
                <a:latin typeface="+mj-lt"/>
              </a:rPr>
            </a:br>
            <a:r>
              <a:rPr lang="de-DE" dirty="0">
                <a:latin typeface="+mj-lt"/>
              </a:rPr>
              <a:t> Notfalldatenmanagement </a:t>
            </a:r>
            <a:br>
              <a:rPr lang="de-DE" dirty="0">
                <a:latin typeface="+mj-lt"/>
              </a:rPr>
            </a:br>
            <a:r>
              <a:rPr lang="de-DE" dirty="0">
                <a:latin typeface="+mj-lt"/>
              </a:rPr>
              <a:t> Elektronischer Medikationsplan (</a:t>
            </a:r>
            <a:r>
              <a:rPr lang="de-DE" dirty="0" err="1">
                <a:latin typeface="+mj-lt"/>
              </a:rPr>
              <a:t>eMP</a:t>
            </a:r>
            <a:r>
              <a:rPr lang="de-DE" dirty="0">
                <a:latin typeface="+mj-lt"/>
              </a:rPr>
              <a:t>)</a:t>
            </a:r>
            <a:br>
              <a:rPr lang="de-DE" dirty="0">
                <a:latin typeface="+mj-lt"/>
              </a:rPr>
            </a:br>
            <a:r>
              <a:rPr lang="de-DE" dirty="0">
                <a:latin typeface="+mj-lt"/>
              </a:rPr>
              <a:t> Elektronische Patientenakte (</a:t>
            </a:r>
            <a:r>
              <a:rPr lang="de-DE" dirty="0" err="1">
                <a:latin typeface="+mj-lt"/>
              </a:rPr>
              <a:t>ePA</a:t>
            </a:r>
            <a:r>
              <a:rPr lang="de-DE" dirty="0">
                <a:latin typeface="+mj-lt"/>
              </a:rPr>
              <a:t>) </a:t>
            </a:r>
            <a:br>
              <a:rPr lang="de-DE" dirty="0">
                <a:latin typeface="+mj-lt"/>
              </a:rPr>
            </a:br>
            <a:r>
              <a:rPr lang="de-DE" dirty="0">
                <a:latin typeface="+mj-lt"/>
              </a:rPr>
              <a:t> Anwendungen der Versicherten</a:t>
            </a:r>
          </a:p>
        </p:txBody>
      </p:sp>
      <p:pic>
        <p:nvPicPr>
          <p:cNvPr id="9" name="Grafik 8">
            <a:extLst>
              <a:ext uri="{FF2B5EF4-FFF2-40B4-BE49-F238E27FC236}">
                <a16:creationId xmlns:a16="http://schemas.microsoft.com/office/drawing/2014/main" id="{8DD0BADF-5C13-4DAD-B474-F89599FCE660}"/>
              </a:ext>
            </a:extLst>
          </p:cNvPr>
          <p:cNvPicPr>
            <a:picLocks noChangeAspect="1"/>
          </p:cNvPicPr>
          <p:nvPr/>
        </p:nvPicPr>
        <p:blipFill>
          <a:blip r:embed="rId4"/>
          <a:stretch>
            <a:fillRect/>
          </a:stretch>
        </p:blipFill>
        <p:spPr>
          <a:xfrm>
            <a:off x="1016000" y="6156414"/>
            <a:ext cx="4476750" cy="276225"/>
          </a:xfrm>
          <a:prstGeom prst="rect">
            <a:avLst/>
          </a:prstGeom>
        </p:spPr>
      </p:pic>
    </p:spTree>
    <p:extLst>
      <p:ext uri="{BB962C8B-B14F-4D97-AF65-F5344CB8AC3E}">
        <p14:creationId xmlns:p14="http://schemas.microsoft.com/office/powerpoint/2010/main" val="66352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4D938-738E-40E5-9990-E62632B0FC18}"/>
              </a:ext>
            </a:extLst>
          </p:cNvPr>
          <p:cNvSpPr>
            <a:spLocks noGrp="1"/>
          </p:cNvSpPr>
          <p:nvPr>
            <p:ph type="title"/>
          </p:nvPr>
        </p:nvSpPr>
        <p:spPr>
          <a:xfrm>
            <a:off x="609600" y="704088"/>
            <a:ext cx="10972800" cy="1143000"/>
          </a:xfrm>
        </p:spPr>
        <p:txBody>
          <a:bodyPr>
            <a:normAutofit/>
          </a:bodyPr>
          <a:lstStyle/>
          <a:p>
            <a:r>
              <a:rPr lang="de-DE" dirty="0"/>
              <a:t>Telematik-Infrastruktur - Roadmap der IT-Anwendungen </a:t>
            </a:r>
          </a:p>
        </p:txBody>
      </p:sp>
      <p:sp>
        <p:nvSpPr>
          <p:cNvPr id="4" name="Datumsplatzhalter 3">
            <a:extLst>
              <a:ext uri="{FF2B5EF4-FFF2-40B4-BE49-F238E27FC236}">
                <a16:creationId xmlns:a16="http://schemas.microsoft.com/office/drawing/2014/main" id="{4CAAC7A7-5859-4646-B3F1-9C90DC480839}"/>
              </a:ext>
            </a:extLst>
          </p:cNvPr>
          <p:cNvSpPr>
            <a:spLocks noGrp="1"/>
          </p:cNvSpPr>
          <p:nvPr>
            <p:ph type="dt" sz="half" idx="10"/>
          </p:nvPr>
        </p:nvSpPr>
        <p:spPr/>
        <p:txBody>
          <a:bodyPr/>
          <a:lstStyle/>
          <a:p>
            <a:fld id="{F2CFDEA9-19B6-4E04-8F7C-2E6CC99B334B}" type="datetime1">
              <a:rPr lang="de-DE" smtClean="0"/>
              <a:t>28.12.2020</a:t>
            </a:fld>
            <a:endParaRPr lang="de-DE" dirty="0"/>
          </a:p>
        </p:txBody>
      </p:sp>
      <p:sp>
        <p:nvSpPr>
          <p:cNvPr id="5" name="Fußzeilenplatzhalter 4">
            <a:extLst>
              <a:ext uri="{FF2B5EF4-FFF2-40B4-BE49-F238E27FC236}">
                <a16:creationId xmlns:a16="http://schemas.microsoft.com/office/drawing/2014/main" id="{ED04BCC5-ABC8-446B-B46C-DD004FCE0963}"/>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9B9415A7-3723-47D6-8F18-F787850EC1CF}"/>
              </a:ext>
            </a:extLst>
          </p:cNvPr>
          <p:cNvSpPr>
            <a:spLocks noGrp="1"/>
          </p:cNvSpPr>
          <p:nvPr>
            <p:ph type="sldNum" sz="quarter" idx="12"/>
          </p:nvPr>
        </p:nvSpPr>
        <p:spPr/>
        <p:txBody>
          <a:bodyPr/>
          <a:lstStyle/>
          <a:p>
            <a:fld id="{1B9DF3C5-EB9C-42D5-B6E3-C5B7910FC980}" type="slidenum">
              <a:rPr lang="de-DE" smtClean="0"/>
              <a:pPr/>
              <a:t>14</a:t>
            </a:fld>
            <a:endParaRPr lang="de-DE"/>
          </a:p>
        </p:txBody>
      </p:sp>
      <p:sp>
        <p:nvSpPr>
          <p:cNvPr id="12" name="Rechteck 11">
            <a:extLst>
              <a:ext uri="{FF2B5EF4-FFF2-40B4-BE49-F238E27FC236}">
                <a16:creationId xmlns:a16="http://schemas.microsoft.com/office/drawing/2014/main" id="{E6BDC692-2D21-4D21-ACE3-7104B347FA24}"/>
              </a:ext>
            </a:extLst>
          </p:cNvPr>
          <p:cNvSpPr/>
          <p:nvPr/>
        </p:nvSpPr>
        <p:spPr>
          <a:xfrm>
            <a:off x="623392" y="2924945"/>
            <a:ext cx="1368152" cy="6103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Versicherten </a:t>
            </a:r>
            <a:br>
              <a:rPr lang="de-DE" sz="1200" dirty="0">
                <a:solidFill>
                  <a:schemeClr val="tx1"/>
                </a:solidFill>
                <a:latin typeface="+mj-lt"/>
              </a:rPr>
            </a:br>
            <a:r>
              <a:rPr lang="de-DE" sz="1200" dirty="0">
                <a:solidFill>
                  <a:schemeClr val="tx1"/>
                </a:solidFill>
                <a:latin typeface="+mj-lt"/>
              </a:rPr>
              <a:t>Stammdaten-management</a:t>
            </a:r>
          </a:p>
        </p:txBody>
      </p:sp>
      <p:sp>
        <p:nvSpPr>
          <p:cNvPr id="13" name="Rechteck 12">
            <a:extLst>
              <a:ext uri="{FF2B5EF4-FFF2-40B4-BE49-F238E27FC236}">
                <a16:creationId xmlns:a16="http://schemas.microsoft.com/office/drawing/2014/main" id="{240698CF-FF4E-4099-A08B-F865199D09E1}"/>
              </a:ext>
            </a:extLst>
          </p:cNvPr>
          <p:cNvSpPr/>
          <p:nvPr/>
        </p:nvSpPr>
        <p:spPr>
          <a:xfrm>
            <a:off x="2207568" y="2132856"/>
            <a:ext cx="1368152" cy="610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Notfalldaten-Management</a:t>
            </a:r>
          </a:p>
        </p:txBody>
      </p:sp>
      <p:sp>
        <p:nvSpPr>
          <p:cNvPr id="14" name="Rechteck 13">
            <a:extLst>
              <a:ext uri="{FF2B5EF4-FFF2-40B4-BE49-F238E27FC236}">
                <a16:creationId xmlns:a16="http://schemas.microsoft.com/office/drawing/2014/main" id="{EF2D5B1D-5271-4293-B926-6B8F8FD25675}"/>
              </a:ext>
            </a:extLst>
          </p:cNvPr>
          <p:cNvSpPr/>
          <p:nvPr/>
        </p:nvSpPr>
        <p:spPr>
          <a:xfrm>
            <a:off x="2187848" y="2924945"/>
            <a:ext cx="1368152" cy="6103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Qualifizierte</a:t>
            </a:r>
            <a:br>
              <a:rPr lang="de-DE" sz="1200" dirty="0">
                <a:solidFill>
                  <a:schemeClr val="tx1"/>
                </a:solidFill>
                <a:latin typeface="+mj-lt"/>
              </a:rPr>
            </a:br>
            <a:r>
              <a:rPr lang="de-DE" sz="1200" dirty="0">
                <a:solidFill>
                  <a:schemeClr val="tx1"/>
                </a:solidFill>
                <a:latin typeface="+mj-lt"/>
              </a:rPr>
              <a:t>elektronische</a:t>
            </a:r>
            <a:br>
              <a:rPr lang="de-DE" sz="1200" dirty="0">
                <a:solidFill>
                  <a:schemeClr val="tx1"/>
                </a:solidFill>
                <a:latin typeface="+mj-lt"/>
              </a:rPr>
            </a:br>
            <a:r>
              <a:rPr lang="de-DE" sz="1200" dirty="0">
                <a:solidFill>
                  <a:schemeClr val="tx1"/>
                </a:solidFill>
                <a:latin typeface="+mj-lt"/>
              </a:rPr>
              <a:t>Signatur</a:t>
            </a:r>
          </a:p>
        </p:txBody>
      </p:sp>
      <p:sp>
        <p:nvSpPr>
          <p:cNvPr id="15" name="Rechteck 14">
            <a:extLst>
              <a:ext uri="{FF2B5EF4-FFF2-40B4-BE49-F238E27FC236}">
                <a16:creationId xmlns:a16="http://schemas.microsoft.com/office/drawing/2014/main" id="{FB78855C-370C-4EEF-B3B6-A9C89CE0B5E4}"/>
              </a:ext>
            </a:extLst>
          </p:cNvPr>
          <p:cNvSpPr/>
          <p:nvPr/>
        </p:nvSpPr>
        <p:spPr>
          <a:xfrm>
            <a:off x="3719736" y="2924945"/>
            <a:ext cx="1368152" cy="6113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Kommunikation</a:t>
            </a:r>
            <a:br>
              <a:rPr lang="de-DE" sz="1200" dirty="0">
                <a:solidFill>
                  <a:schemeClr val="tx1"/>
                </a:solidFill>
                <a:latin typeface="+mj-lt"/>
              </a:rPr>
            </a:br>
            <a:r>
              <a:rPr lang="de-DE" sz="1200" dirty="0">
                <a:solidFill>
                  <a:schemeClr val="tx1"/>
                </a:solidFill>
                <a:latin typeface="+mj-lt"/>
              </a:rPr>
              <a:t>im Medizinwesen</a:t>
            </a:r>
          </a:p>
        </p:txBody>
      </p:sp>
      <p:sp>
        <p:nvSpPr>
          <p:cNvPr id="16" name="Rechteck 15">
            <a:extLst>
              <a:ext uri="{FF2B5EF4-FFF2-40B4-BE49-F238E27FC236}">
                <a16:creationId xmlns:a16="http://schemas.microsoft.com/office/drawing/2014/main" id="{E60358FC-56E2-47F5-82AA-71FFFE61097C}"/>
              </a:ext>
            </a:extLst>
          </p:cNvPr>
          <p:cNvSpPr/>
          <p:nvPr/>
        </p:nvSpPr>
        <p:spPr>
          <a:xfrm>
            <a:off x="3748539" y="2132856"/>
            <a:ext cx="1368152" cy="610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Elektronischer</a:t>
            </a:r>
            <a:br>
              <a:rPr lang="de-DE" sz="1200" dirty="0">
                <a:solidFill>
                  <a:schemeClr val="tx1"/>
                </a:solidFill>
                <a:latin typeface="+mj-lt"/>
              </a:rPr>
            </a:br>
            <a:r>
              <a:rPr lang="de-DE" sz="1200" dirty="0">
                <a:solidFill>
                  <a:schemeClr val="tx1"/>
                </a:solidFill>
                <a:latin typeface="+mj-lt"/>
              </a:rPr>
              <a:t>Medikationsplan</a:t>
            </a:r>
          </a:p>
        </p:txBody>
      </p:sp>
      <p:sp>
        <p:nvSpPr>
          <p:cNvPr id="17" name="Rechteck 16">
            <a:extLst>
              <a:ext uri="{FF2B5EF4-FFF2-40B4-BE49-F238E27FC236}">
                <a16:creationId xmlns:a16="http://schemas.microsoft.com/office/drawing/2014/main" id="{7348272B-A1A0-4D9C-A912-8D8F52BE2E58}"/>
              </a:ext>
            </a:extLst>
          </p:cNvPr>
          <p:cNvSpPr/>
          <p:nvPr/>
        </p:nvSpPr>
        <p:spPr>
          <a:xfrm>
            <a:off x="5289510" y="2132856"/>
            <a:ext cx="1368152" cy="610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Elektronische</a:t>
            </a:r>
            <a:br>
              <a:rPr lang="de-DE" sz="1200" dirty="0">
                <a:solidFill>
                  <a:schemeClr val="tx1"/>
                </a:solidFill>
                <a:latin typeface="+mj-lt"/>
              </a:rPr>
            </a:br>
            <a:r>
              <a:rPr lang="de-DE" sz="1200" dirty="0">
                <a:solidFill>
                  <a:schemeClr val="tx1"/>
                </a:solidFill>
                <a:latin typeface="+mj-lt"/>
              </a:rPr>
              <a:t>Patientenakte</a:t>
            </a:r>
          </a:p>
        </p:txBody>
      </p:sp>
      <p:sp>
        <p:nvSpPr>
          <p:cNvPr id="18" name="Rechteck 17">
            <a:extLst>
              <a:ext uri="{FF2B5EF4-FFF2-40B4-BE49-F238E27FC236}">
                <a16:creationId xmlns:a16="http://schemas.microsoft.com/office/drawing/2014/main" id="{5AE2C47F-6A2E-4160-B4CC-F56F315EF637}"/>
              </a:ext>
            </a:extLst>
          </p:cNvPr>
          <p:cNvSpPr/>
          <p:nvPr/>
        </p:nvSpPr>
        <p:spPr>
          <a:xfrm>
            <a:off x="6816080" y="2924945"/>
            <a:ext cx="1368152" cy="6103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Elektronisches</a:t>
            </a:r>
            <a:br>
              <a:rPr lang="de-DE" sz="1200" dirty="0">
                <a:solidFill>
                  <a:schemeClr val="tx1"/>
                </a:solidFill>
                <a:latin typeface="+mj-lt"/>
              </a:rPr>
            </a:br>
            <a:r>
              <a:rPr lang="de-DE" sz="1200" dirty="0">
                <a:solidFill>
                  <a:schemeClr val="tx1"/>
                </a:solidFill>
                <a:latin typeface="+mj-lt"/>
              </a:rPr>
              <a:t>Rezept und Arbeitsunfähigkeit</a:t>
            </a:r>
          </a:p>
        </p:txBody>
      </p:sp>
      <p:sp>
        <p:nvSpPr>
          <p:cNvPr id="19" name="Rechteck 18">
            <a:extLst>
              <a:ext uri="{FF2B5EF4-FFF2-40B4-BE49-F238E27FC236}">
                <a16:creationId xmlns:a16="http://schemas.microsoft.com/office/drawing/2014/main" id="{72519EF0-7CA9-438D-9371-EB4034B015D3}"/>
              </a:ext>
            </a:extLst>
          </p:cNvPr>
          <p:cNvSpPr/>
          <p:nvPr/>
        </p:nvSpPr>
        <p:spPr>
          <a:xfrm>
            <a:off x="8371452" y="2132856"/>
            <a:ext cx="1368152" cy="610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Differenzierte Recht an Patientenakte</a:t>
            </a:r>
          </a:p>
        </p:txBody>
      </p:sp>
      <p:sp>
        <p:nvSpPr>
          <p:cNvPr id="20" name="Rechteck 19">
            <a:extLst>
              <a:ext uri="{FF2B5EF4-FFF2-40B4-BE49-F238E27FC236}">
                <a16:creationId xmlns:a16="http://schemas.microsoft.com/office/drawing/2014/main" id="{F65CCE38-9AB1-4F1C-83F0-6168A8E6C9BE}"/>
              </a:ext>
            </a:extLst>
          </p:cNvPr>
          <p:cNvSpPr/>
          <p:nvPr/>
        </p:nvSpPr>
        <p:spPr>
          <a:xfrm>
            <a:off x="9912424" y="2132856"/>
            <a:ext cx="1368152" cy="610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Einbindung </a:t>
            </a:r>
            <a:br>
              <a:rPr lang="de-DE" sz="1200" dirty="0">
                <a:solidFill>
                  <a:schemeClr val="tx1"/>
                </a:solidFill>
                <a:latin typeface="+mj-lt"/>
              </a:rPr>
            </a:br>
            <a:r>
              <a:rPr lang="de-DE" sz="1200" dirty="0">
                <a:solidFill>
                  <a:schemeClr val="tx1"/>
                </a:solidFill>
                <a:latin typeface="+mj-lt"/>
              </a:rPr>
              <a:t>EU-Staaten</a:t>
            </a:r>
          </a:p>
        </p:txBody>
      </p:sp>
      <p:sp>
        <p:nvSpPr>
          <p:cNvPr id="22" name="Freihandform: Form 21">
            <a:extLst>
              <a:ext uri="{FF2B5EF4-FFF2-40B4-BE49-F238E27FC236}">
                <a16:creationId xmlns:a16="http://schemas.microsoft.com/office/drawing/2014/main" id="{A2D67C08-3F9B-4302-8DC9-F6D10B2AFF45}"/>
              </a:ext>
            </a:extLst>
          </p:cNvPr>
          <p:cNvSpPr/>
          <p:nvPr/>
        </p:nvSpPr>
        <p:spPr>
          <a:xfrm>
            <a:off x="191482" y="3933056"/>
            <a:ext cx="2708994" cy="727420"/>
          </a:xfrm>
          <a:custGeom>
            <a:avLst/>
            <a:gdLst>
              <a:gd name="connsiteX0" fmla="*/ 0 w 2708994"/>
              <a:gd name="connsiteY0" fmla="*/ 0 h 1083597"/>
              <a:gd name="connsiteX1" fmla="*/ 2167196 w 2708994"/>
              <a:gd name="connsiteY1" fmla="*/ 0 h 1083597"/>
              <a:gd name="connsiteX2" fmla="*/ 2708994 w 2708994"/>
              <a:gd name="connsiteY2" fmla="*/ 541799 h 1083597"/>
              <a:gd name="connsiteX3" fmla="*/ 2167196 w 2708994"/>
              <a:gd name="connsiteY3" fmla="*/ 1083597 h 1083597"/>
              <a:gd name="connsiteX4" fmla="*/ 0 w 2708994"/>
              <a:gd name="connsiteY4" fmla="*/ 1083597 h 1083597"/>
              <a:gd name="connsiteX5" fmla="*/ 541799 w 2708994"/>
              <a:gd name="connsiteY5" fmla="*/ 541799 h 1083597"/>
              <a:gd name="connsiteX6" fmla="*/ 0 w 2708994"/>
              <a:gd name="connsiteY6" fmla="*/ 0 h 108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994" h="1083597">
                <a:moveTo>
                  <a:pt x="0" y="0"/>
                </a:moveTo>
                <a:lnTo>
                  <a:pt x="2167196" y="0"/>
                </a:lnTo>
                <a:lnTo>
                  <a:pt x="2708994" y="541799"/>
                </a:lnTo>
                <a:lnTo>
                  <a:pt x="2167196" y="1083597"/>
                </a:lnTo>
                <a:lnTo>
                  <a:pt x="0" y="1083597"/>
                </a:lnTo>
                <a:lnTo>
                  <a:pt x="541799" y="5417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3821" tIns="57341" rIns="599139" bIns="57341" numCol="1" spcCol="1270" anchor="ctr" anchorCtr="0">
            <a:noAutofit/>
          </a:bodyPr>
          <a:lstStyle/>
          <a:p>
            <a:pPr marL="0" lvl="0" indent="0" algn="ctr" defTabSz="1911350">
              <a:lnSpc>
                <a:spcPct val="90000"/>
              </a:lnSpc>
              <a:spcBef>
                <a:spcPct val="0"/>
              </a:spcBef>
              <a:spcAft>
                <a:spcPct val="35000"/>
              </a:spcAft>
              <a:buNone/>
            </a:pPr>
            <a:r>
              <a:rPr lang="de-DE" sz="3200" kern="1200" dirty="0">
                <a:latin typeface="+mj-lt"/>
              </a:rPr>
              <a:t>2019</a:t>
            </a:r>
          </a:p>
        </p:txBody>
      </p:sp>
      <p:sp>
        <p:nvSpPr>
          <p:cNvPr id="23" name="Freihandform: Form 22">
            <a:extLst>
              <a:ext uri="{FF2B5EF4-FFF2-40B4-BE49-F238E27FC236}">
                <a16:creationId xmlns:a16="http://schemas.microsoft.com/office/drawing/2014/main" id="{E50E2825-DDD2-4A21-966E-788892EFAAAF}"/>
              </a:ext>
            </a:extLst>
          </p:cNvPr>
          <p:cNvSpPr/>
          <p:nvPr/>
        </p:nvSpPr>
        <p:spPr>
          <a:xfrm>
            <a:off x="2484014" y="3933056"/>
            <a:ext cx="2708994" cy="727420"/>
          </a:xfrm>
          <a:custGeom>
            <a:avLst/>
            <a:gdLst>
              <a:gd name="connsiteX0" fmla="*/ 0 w 2708994"/>
              <a:gd name="connsiteY0" fmla="*/ 0 h 1083597"/>
              <a:gd name="connsiteX1" fmla="*/ 2167196 w 2708994"/>
              <a:gd name="connsiteY1" fmla="*/ 0 h 1083597"/>
              <a:gd name="connsiteX2" fmla="*/ 2708994 w 2708994"/>
              <a:gd name="connsiteY2" fmla="*/ 541799 h 1083597"/>
              <a:gd name="connsiteX3" fmla="*/ 2167196 w 2708994"/>
              <a:gd name="connsiteY3" fmla="*/ 1083597 h 1083597"/>
              <a:gd name="connsiteX4" fmla="*/ 0 w 2708994"/>
              <a:gd name="connsiteY4" fmla="*/ 1083597 h 1083597"/>
              <a:gd name="connsiteX5" fmla="*/ 541799 w 2708994"/>
              <a:gd name="connsiteY5" fmla="*/ 541799 h 1083597"/>
              <a:gd name="connsiteX6" fmla="*/ 0 w 2708994"/>
              <a:gd name="connsiteY6" fmla="*/ 0 h 108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994" h="1083597">
                <a:moveTo>
                  <a:pt x="0" y="0"/>
                </a:moveTo>
                <a:lnTo>
                  <a:pt x="2167196" y="0"/>
                </a:lnTo>
                <a:lnTo>
                  <a:pt x="2708994" y="541799"/>
                </a:lnTo>
                <a:lnTo>
                  <a:pt x="2167196" y="1083597"/>
                </a:lnTo>
                <a:lnTo>
                  <a:pt x="0" y="1083597"/>
                </a:lnTo>
                <a:lnTo>
                  <a:pt x="541799" y="5417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3821" tIns="57341" rIns="599139" bIns="57341" numCol="1" spcCol="1270" anchor="ctr" anchorCtr="0">
            <a:noAutofit/>
          </a:bodyPr>
          <a:lstStyle/>
          <a:p>
            <a:pPr marL="0" lvl="0" indent="0" algn="ctr" defTabSz="1911350">
              <a:lnSpc>
                <a:spcPct val="90000"/>
              </a:lnSpc>
              <a:spcBef>
                <a:spcPct val="0"/>
              </a:spcBef>
              <a:spcAft>
                <a:spcPct val="35000"/>
              </a:spcAft>
              <a:buNone/>
            </a:pPr>
            <a:r>
              <a:rPr lang="de-DE" sz="3200" kern="1200" dirty="0">
                <a:latin typeface="+mj-lt"/>
              </a:rPr>
              <a:t>2020</a:t>
            </a:r>
          </a:p>
        </p:txBody>
      </p:sp>
      <p:sp>
        <p:nvSpPr>
          <p:cNvPr id="24" name="Freihandform: Form 23">
            <a:extLst>
              <a:ext uri="{FF2B5EF4-FFF2-40B4-BE49-F238E27FC236}">
                <a16:creationId xmlns:a16="http://schemas.microsoft.com/office/drawing/2014/main" id="{2728ABC6-FF44-4F5B-8084-C2093CC63850}"/>
              </a:ext>
            </a:extLst>
          </p:cNvPr>
          <p:cNvSpPr/>
          <p:nvPr/>
        </p:nvSpPr>
        <p:spPr>
          <a:xfrm>
            <a:off x="4776546" y="3933056"/>
            <a:ext cx="2708994" cy="727420"/>
          </a:xfrm>
          <a:custGeom>
            <a:avLst/>
            <a:gdLst>
              <a:gd name="connsiteX0" fmla="*/ 0 w 2708994"/>
              <a:gd name="connsiteY0" fmla="*/ 0 h 1083597"/>
              <a:gd name="connsiteX1" fmla="*/ 2167196 w 2708994"/>
              <a:gd name="connsiteY1" fmla="*/ 0 h 1083597"/>
              <a:gd name="connsiteX2" fmla="*/ 2708994 w 2708994"/>
              <a:gd name="connsiteY2" fmla="*/ 541799 h 1083597"/>
              <a:gd name="connsiteX3" fmla="*/ 2167196 w 2708994"/>
              <a:gd name="connsiteY3" fmla="*/ 1083597 h 1083597"/>
              <a:gd name="connsiteX4" fmla="*/ 0 w 2708994"/>
              <a:gd name="connsiteY4" fmla="*/ 1083597 h 1083597"/>
              <a:gd name="connsiteX5" fmla="*/ 541799 w 2708994"/>
              <a:gd name="connsiteY5" fmla="*/ 541799 h 1083597"/>
              <a:gd name="connsiteX6" fmla="*/ 0 w 2708994"/>
              <a:gd name="connsiteY6" fmla="*/ 0 h 108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994" h="1083597">
                <a:moveTo>
                  <a:pt x="0" y="0"/>
                </a:moveTo>
                <a:lnTo>
                  <a:pt x="2167196" y="0"/>
                </a:lnTo>
                <a:lnTo>
                  <a:pt x="2708994" y="541799"/>
                </a:lnTo>
                <a:lnTo>
                  <a:pt x="2167196" y="1083597"/>
                </a:lnTo>
                <a:lnTo>
                  <a:pt x="0" y="1083597"/>
                </a:lnTo>
                <a:lnTo>
                  <a:pt x="541799" y="5417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3821" tIns="57341" rIns="599139" bIns="57341" numCol="1" spcCol="1270" anchor="ctr" anchorCtr="0">
            <a:noAutofit/>
          </a:bodyPr>
          <a:lstStyle/>
          <a:p>
            <a:pPr marL="0" lvl="0" indent="0" algn="ctr" defTabSz="1911350">
              <a:lnSpc>
                <a:spcPct val="90000"/>
              </a:lnSpc>
              <a:spcBef>
                <a:spcPct val="0"/>
              </a:spcBef>
              <a:spcAft>
                <a:spcPct val="35000"/>
              </a:spcAft>
              <a:buNone/>
            </a:pPr>
            <a:r>
              <a:rPr lang="de-DE" sz="3200" kern="1200" dirty="0">
                <a:latin typeface="+mj-lt"/>
              </a:rPr>
              <a:t>2021</a:t>
            </a:r>
          </a:p>
        </p:txBody>
      </p:sp>
      <p:sp>
        <p:nvSpPr>
          <p:cNvPr id="25" name="Freihandform: Form 24">
            <a:extLst>
              <a:ext uri="{FF2B5EF4-FFF2-40B4-BE49-F238E27FC236}">
                <a16:creationId xmlns:a16="http://schemas.microsoft.com/office/drawing/2014/main" id="{AEA9954A-05F7-4986-A0A7-3EE351597367}"/>
              </a:ext>
            </a:extLst>
          </p:cNvPr>
          <p:cNvSpPr/>
          <p:nvPr/>
        </p:nvSpPr>
        <p:spPr>
          <a:xfrm>
            <a:off x="7069078" y="3933056"/>
            <a:ext cx="2708994" cy="727420"/>
          </a:xfrm>
          <a:custGeom>
            <a:avLst/>
            <a:gdLst>
              <a:gd name="connsiteX0" fmla="*/ 0 w 2708994"/>
              <a:gd name="connsiteY0" fmla="*/ 0 h 1083597"/>
              <a:gd name="connsiteX1" fmla="*/ 2167196 w 2708994"/>
              <a:gd name="connsiteY1" fmla="*/ 0 h 1083597"/>
              <a:gd name="connsiteX2" fmla="*/ 2708994 w 2708994"/>
              <a:gd name="connsiteY2" fmla="*/ 541799 h 1083597"/>
              <a:gd name="connsiteX3" fmla="*/ 2167196 w 2708994"/>
              <a:gd name="connsiteY3" fmla="*/ 1083597 h 1083597"/>
              <a:gd name="connsiteX4" fmla="*/ 0 w 2708994"/>
              <a:gd name="connsiteY4" fmla="*/ 1083597 h 1083597"/>
              <a:gd name="connsiteX5" fmla="*/ 541799 w 2708994"/>
              <a:gd name="connsiteY5" fmla="*/ 541799 h 1083597"/>
              <a:gd name="connsiteX6" fmla="*/ 0 w 2708994"/>
              <a:gd name="connsiteY6" fmla="*/ 0 h 108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994" h="1083597">
                <a:moveTo>
                  <a:pt x="0" y="0"/>
                </a:moveTo>
                <a:lnTo>
                  <a:pt x="2167196" y="0"/>
                </a:lnTo>
                <a:lnTo>
                  <a:pt x="2708994" y="541799"/>
                </a:lnTo>
                <a:lnTo>
                  <a:pt x="2167196" y="1083597"/>
                </a:lnTo>
                <a:lnTo>
                  <a:pt x="0" y="1083597"/>
                </a:lnTo>
                <a:lnTo>
                  <a:pt x="541799" y="5417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3821" tIns="57341" rIns="599139" bIns="57341" numCol="1" spcCol="1270" anchor="ctr" anchorCtr="0">
            <a:noAutofit/>
          </a:bodyPr>
          <a:lstStyle/>
          <a:p>
            <a:pPr marL="0" lvl="0" indent="0" algn="ctr" defTabSz="1911350">
              <a:lnSpc>
                <a:spcPct val="90000"/>
              </a:lnSpc>
              <a:spcBef>
                <a:spcPct val="0"/>
              </a:spcBef>
              <a:spcAft>
                <a:spcPct val="35000"/>
              </a:spcAft>
              <a:buNone/>
            </a:pPr>
            <a:r>
              <a:rPr lang="de-DE" sz="3200" kern="1200" dirty="0">
                <a:latin typeface="+mj-lt"/>
              </a:rPr>
              <a:t>2022</a:t>
            </a:r>
          </a:p>
        </p:txBody>
      </p:sp>
      <p:sp>
        <p:nvSpPr>
          <p:cNvPr id="26" name="Freihandform: Form 25">
            <a:extLst>
              <a:ext uri="{FF2B5EF4-FFF2-40B4-BE49-F238E27FC236}">
                <a16:creationId xmlns:a16="http://schemas.microsoft.com/office/drawing/2014/main" id="{A632714D-E1C6-4BD4-AB49-2A42292AFD9A}"/>
              </a:ext>
            </a:extLst>
          </p:cNvPr>
          <p:cNvSpPr/>
          <p:nvPr/>
        </p:nvSpPr>
        <p:spPr>
          <a:xfrm>
            <a:off x="9361610" y="3933056"/>
            <a:ext cx="2708994" cy="727420"/>
          </a:xfrm>
          <a:custGeom>
            <a:avLst/>
            <a:gdLst>
              <a:gd name="connsiteX0" fmla="*/ 0 w 2708994"/>
              <a:gd name="connsiteY0" fmla="*/ 0 h 1083597"/>
              <a:gd name="connsiteX1" fmla="*/ 2167196 w 2708994"/>
              <a:gd name="connsiteY1" fmla="*/ 0 h 1083597"/>
              <a:gd name="connsiteX2" fmla="*/ 2708994 w 2708994"/>
              <a:gd name="connsiteY2" fmla="*/ 541799 h 1083597"/>
              <a:gd name="connsiteX3" fmla="*/ 2167196 w 2708994"/>
              <a:gd name="connsiteY3" fmla="*/ 1083597 h 1083597"/>
              <a:gd name="connsiteX4" fmla="*/ 0 w 2708994"/>
              <a:gd name="connsiteY4" fmla="*/ 1083597 h 1083597"/>
              <a:gd name="connsiteX5" fmla="*/ 541799 w 2708994"/>
              <a:gd name="connsiteY5" fmla="*/ 541799 h 1083597"/>
              <a:gd name="connsiteX6" fmla="*/ 0 w 2708994"/>
              <a:gd name="connsiteY6" fmla="*/ 0 h 108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994" h="1083597">
                <a:moveTo>
                  <a:pt x="0" y="0"/>
                </a:moveTo>
                <a:lnTo>
                  <a:pt x="2167196" y="0"/>
                </a:lnTo>
                <a:lnTo>
                  <a:pt x="2708994" y="541799"/>
                </a:lnTo>
                <a:lnTo>
                  <a:pt x="2167196" y="1083597"/>
                </a:lnTo>
                <a:lnTo>
                  <a:pt x="0" y="1083597"/>
                </a:lnTo>
                <a:lnTo>
                  <a:pt x="541799" y="5417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3821" tIns="57341" rIns="599139" bIns="57341" numCol="1" spcCol="1270" anchor="ctr" anchorCtr="0">
            <a:noAutofit/>
          </a:bodyPr>
          <a:lstStyle/>
          <a:p>
            <a:pPr marL="0" lvl="0" indent="0" algn="ctr" defTabSz="1911350">
              <a:lnSpc>
                <a:spcPct val="90000"/>
              </a:lnSpc>
              <a:spcBef>
                <a:spcPct val="0"/>
              </a:spcBef>
              <a:spcAft>
                <a:spcPct val="35000"/>
              </a:spcAft>
              <a:buNone/>
            </a:pPr>
            <a:r>
              <a:rPr lang="de-DE" sz="3200" kern="1200" dirty="0">
                <a:latin typeface="+mj-lt"/>
              </a:rPr>
              <a:t>202n</a:t>
            </a:r>
          </a:p>
        </p:txBody>
      </p:sp>
      <p:sp>
        <p:nvSpPr>
          <p:cNvPr id="27" name="Rechteck 26">
            <a:extLst>
              <a:ext uri="{FF2B5EF4-FFF2-40B4-BE49-F238E27FC236}">
                <a16:creationId xmlns:a16="http://schemas.microsoft.com/office/drawing/2014/main" id="{27EF42E0-BE09-4FF2-8AD1-C8B622A37B75}"/>
              </a:ext>
            </a:extLst>
          </p:cNvPr>
          <p:cNvSpPr/>
          <p:nvPr/>
        </p:nvSpPr>
        <p:spPr>
          <a:xfrm>
            <a:off x="6830481" y="2132856"/>
            <a:ext cx="1368152" cy="610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Pflege der eigenen Patientenakte</a:t>
            </a:r>
          </a:p>
        </p:txBody>
      </p:sp>
      <p:sp>
        <p:nvSpPr>
          <p:cNvPr id="28" name="Rechteck 27">
            <a:extLst>
              <a:ext uri="{FF2B5EF4-FFF2-40B4-BE49-F238E27FC236}">
                <a16:creationId xmlns:a16="http://schemas.microsoft.com/office/drawing/2014/main" id="{D6D5AE05-D990-4B9D-AEDE-8B293969D703}"/>
              </a:ext>
            </a:extLst>
          </p:cNvPr>
          <p:cNvSpPr/>
          <p:nvPr/>
        </p:nvSpPr>
        <p:spPr>
          <a:xfrm>
            <a:off x="479376" y="5008491"/>
            <a:ext cx="936104" cy="333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Ärzte</a:t>
            </a:r>
          </a:p>
        </p:txBody>
      </p:sp>
      <p:sp>
        <p:nvSpPr>
          <p:cNvPr id="29" name="Rechteck 28">
            <a:extLst>
              <a:ext uri="{FF2B5EF4-FFF2-40B4-BE49-F238E27FC236}">
                <a16:creationId xmlns:a16="http://schemas.microsoft.com/office/drawing/2014/main" id="{69B1332F-5972-4585-A97D-619D482BD480}"/>
              </a:ext>
            </a:extLst>
          </p:cNvPr>
          <p:cNvSpPr/>
          <p:nvPr/>
        </p:nvSpPr>
        <p:spPr>
          <a:xfrm>
            <a:off x="1487488" y="5008491"/>
            <a:ext cx="936104" cy="333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Zahnärzte</a:t>
            </a:r>
          </a:p>
        </p:txBody>
      </p:sp>
      <p:sp>
        <p:nvSpPr>
          <p:cNvPr id="30" name="Rechteck 29">
            <a:extLst>
              <a:ext uri="{FF2B5EF4-FFF2-40B4-BE49-F238E27FC236}">
                <a16:creationId xmlns:a16="http://schemas.microsoft.com/office/drawing/2014/main" id="{77CC7BC6-03EE-416E-8BA9-8571F749A6F9}"/>
              </a:ext>
            </a:extLst>
          </p:cNvPr>
          <p:cNvSpPr/>
          <p:nvPr/>
        </p:nvSpPr>
        <p:spPr>
          <a:xfrm>
            <a:off x="803412" y="5400208"/>
            <a:ext cx="1368152" cy="333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Psychologen</a:t>
            </a:r>
          </a:p>
        </p:txBody>
      </p:sp>
      <p:sp>
        <p:nvSpPr>
          <p:cNvPr id="31" name="Rechteck 30">
            <a:extLst>
              <a:ext uri="{FF2B5EF4-FFF2-40B4-BE49-F238E27FC236}">
                <a16:creationId xmlns:a16="http://schemas.microsoft.com/office/drawing/2014/main" id="{17AB6D7E-6592-4B54-AA39-4FFB60C8D534}"/>
              </a:ext>
            </a:extLst>
          </p:cNvPr>
          <p:cNvSpPr/>
          <p:nvPr/>
        </p:nvSpPr>
        <p:spPr>
          <a:xfrm>
            <a:off x="2711624" y="4983521"/>
            <a:ext cx="1147598" cy="333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Krankenhäuser</a:t>
            </a:r>
          </a:p>
        </p:txBody>
      </p:sp>
      <p:sp>
        <p:nvSpPr>
          <p:cNvPr id="32" name="Rechteck 31">
            <a:extLst>
              <a:ext uri="{FF2B5EF4-FFF2-40B4-BE49-F238E27FC236}">
                <a16:creationId xmlns:a16="http://schemas.microsoft.com/office/drawing/2014/main" id="{1FC207A2-48F4-4C90-90C9-354A2F6A6BAF}"/>
              </a:ext>
            </a:extLst>
          </p:cNvPr>
          <p:cNvSpPr/>
          <p:nvPr/>
        </p:nvSpPr>
        <p:spPr>
          <a:xfrm>
            <a:off x="3931230" y="4983521"/>
            <a:ext cx="936104" cy="333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Apotheken</a:t>
            </a:r>
          </a:p>
        </p:txBody>
      </p:sp>
      <p:sp>
        <p:nvSpPr>
          <p:cNvPr id="33" name="Rechteck 32">
            <a:extLst>
              <a:ext uri="{FF2B5EF4-FFF2-40B4-BE49-F238E27FC236}">
                <a16:creationId xmlns:a16="http://schemas.microsoft.com/office/drawing/2014/main" id="{13D9EE26-98F5-4E70-9299-245F0E9BC990}"/>
              </a:ext>
            </a:extLst>
          </p:cNvPr>
          <p:cNvSpPr/>
          <p:nvPr/>
        </p:nvSpPr>
        <p:spPr>
          <a:xfrm>
            <a:off x="3215680" y="5375238"/>
            <a:ext cx="1368152" cy="333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mj-lt"/>
              </a:rPr>
              <a:t>Kassenärztliche Vereinigungen</a:t>
            </a:r>
          </a:p>
        </p:txBody>
      </p:sp>
      <p:sp>
        <p:nvSpPr>
          <p:cNvPr id="35" name="Rechteck 34">
            <a:extLst>
              <a:ext uri="{FF2B5EF4-FFF2-40B4-BE49-F238E27FC236}">
                <a16:creationId xmlns:a16="http://schemas.microsoft.com/office/drawing/2014/main" id="{AF164949-9775-4B98-83E2-92800E1ADC47}"/>
              </a:ext>
            </a:extLst>
          </p:cNvPr>
          <p:cNvSpPr/>
          <p:nvPr/>
        </p:nvSpPr>
        <p:spPr>
          <a:xfrm>
            <a:off x="5851497" y="4979557"/>
            <a:ext cx="2188719" cy="6646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sz="1200" dirty="0">
                <a:solidFill>
                  <a:schemeClr val="tx1"/>
                </a:solidFill>
                <a:latin typeface="+mj-lt"/>
              </a:rPr>
            </a:br>
            <a:r>
              <a:rPr lang="de-DE" sz="1200" dirty="0">
                <a:solidFill>
                  <a:schemeClr val="tx1"/>
                </a:solidFill>
                <a:latin typeface="+mj-lt"/>
              </a:rPr>
              <a:t>Krankenkassen, Pflege, Physiotherapeuten, Hebammen, Reha, Behörden</a:t>
            </a:r>
          </a:p>
          <a:p>
            <a:pPr algn="ctr"/>
            <a:endParaRPr lang="de-DE" sz="1200" dirty="0">
              <a:solidFill>
                <a:schemeClr val="tx1"/>
              </a:solidFill>
              <a:latin typeface="+mj-lt"/>
            </a:endParaRPr>
          </a:p>
        </p:txBody>
      </p:sp>
      <p:sp>
        <p:nvSpPr>
          <p:cNvPr id="40" name="Textfeld 39">
            <a:extLst>
              <a:ext uri="{FF2B5EF4-FFF2-40B4-BE49-F238E27FC236}">
                <a16:creationId xmlns:a16="http://schemas.microsoft.com/office/drawing/2014/main" id="{8F2BAC1A-7D4F-48EB-9CC8-E089D866ABEB}"/>
              </a:ext>
            </a:extLst>
          </p:cNvPr>
          <p:cNvSpPr txBox="1"/>
          <p:nvPr/>
        </p:nvSpPr>
        <p:spPr>
          <a:xfrm>
            <a:off x="407368" y="6021288"/>
            <a:ext cx="660758" cy="215444"/>
          </a:xfrm>
          <a:prstGeom prst="rect">
            <a:avLst/>
          </a:prstGeom>
          <a:noFill/>
        </p:spPr>
        <p:txBody>
          <a:bodyPr wrap="none" rtlCol="0">
            <a:spAutoFit/>
          </a:bodyPr>
          <a:lstStyle/>
          <a:p>
            <a:r>
              <a:rPr lang="de-DE" sz="800" dirty="0">
                <a:latin typeface="+mj-lt"/>
              </a:rPr>
              <a:t>Grafik Peitz</a:t>
            </a:r>
          </a:p>
        </p:txBody>
      </p:sp>
    </p:spTree>
    <p:extLst>
      <p:ext uri="{BB962C8B-B14F-4D97-AF65-F5344CB8AC3E}">
        <p14:creationId xmlns:p14="http://schemas.microsoft.com/office/powerpoint/2010/main" val="378175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B1537-F9DA-44C1-92A3-49F001F79241}"/>
              </a:ext>
            </a:extLst>
          </p:cNvPr>
          <p:cNvSpPr>
            <a:spLocks noGrp="1"/>
          </p:cNvSpPr>
          <p:nvPr>
            <p:ph type="title"/>
          </p:nvPr>
        </p:nvSpPr>
        <p:spPr>
          <a:xfrm>
            <a:off x="609600" y="704088"/>
            <a:ext cx="10972800" cy="911655"/>
          </a:xfrm>
        </p:spPr>
        <p:txBody>
          <a:bodyPr>
            <a:normAutofit/>
          </a:bodyPr>
          <a:lstStyle/>
          <a:p>
            <a:r>
              <a:rPr lang="de-DE" sz="4000" dirty="0"/>
              <a:t>Entwicklung der elektronische Patientenakten</a:t>
            </a:r>
          </a:p>
        </p:txBody>
      </p:sp>
      <p:sp>
        <p:nvSpPr>
          <p:cNvPr id="4" name="Datumsplatzhalter 3">
            <a:extLst>
              <a:ext uri="{FF2B5EF4-FFF2-40B4-BE49-F238E27FC236}">
                <a16:creationId xmlns:a16="http://schemas.microsoft.com/office/drawing/2014/main" id="{A21B067A-54E2-4D64-BE48-B35ED8C9F5E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36E57BDA-1F7B-4A2A-B760-8D632C7C7814}"/>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6EC6CC7B-4148-4256-85E7-C40DEA58BDC6}"/>
              </a:ext>
            </a:extLst>
          </p:cNvPr>
          <p:cNvSpPr>
            <a:spLocks noGrp="1"/>
          </p:cNvSpPr>
          <p:nvPr>
            <p:ph type="sldNum" sz="quarter" idx="12"/>
          </p:nvPr>
        </p:nvSpPr>
        <p:spPr/>
        <p:txBody>
          <a:bodyPr/>
          <a:lstStyle/>
          <a:p>
            <a:fld id="{1B9DF3C5-EB9C-42D5-B6E3-C5B7910FC980}" type="slidenum">
              <a:rPr lang="de-DE" smtClean="0"/>
              <a:pPr/>
              <a:t>15</a:t>
            </a:fld>
            <a:endParaRPr lang="de-DE"/>
          </a:p>
        </p:txBody>
      </p:sp>
      <p:sp>
        <p:nvSpPr>
          <p:cNvPr id="21" name="Textfeld 20">
            <a:extLst>
              <a:ext uri="{FF2B5EF4-FFF2-40B4-BE49-F238E27FC236}">
                <a16:creationId xmlns:a16="http://schemas.microsoft.com/office/drawing/2014/main" id="{0D00345D-C107-410A-9EF3-F97B2994E254}"/>
              </a:ext>
            </a:extLst>
          </p:cNvPr>
          <p:cNvSpPr txBox="1"/>
          <p:nvPr/>
        </p:nvSpPr>
        <p:spPr>
          <a:xfrm>
            <a:off x="8428021" y="1734269"/>
            <a:ext cx="3524106" cy="3908762"/>
          </a:xfrm>
          <a:prstGeom prst="rect">
            <a:avLst/>
          </a:prstGeom>
          <a:noFill/>
        </p:spPr>
        <p:txBody>
          <a:bodyPr wrap="none" rtlCol="0">
            <a:spAutoFit/>
          </a:bodyPr>
          <a:lstStyle/>
          <a:p>
            <a:br>
              <a:rPr lang="de-DE" b="1" dirty="0"/>
            </a:br>
            <a:r>
              <a:rPr lang="de-DE" sz="2000" b="1" dirty="0">
                <a:latin typeface="+mj-lt"/>
              </a:rPr>
              <a:t>Von der </a:t>
            </a:r>
            <a:r>
              <a:rPr lang="de-DE" sz="2000" b="1" dirty="0" err="1">
                <a:latin typeface="+mj-lt"/>
              </a:rPr>
              <a:t>ePA</a:t>
            </a:r>
            <a:r>
              <a:rPr lang="de-DE" sz="2000" b="1" dirty="0">
                <a:latin typeface="+mj-lt"/>
              </a:rPr>
              <a:t> über </a:t>
            </a:r>
            <a:r>
              <a:rPr lang="de-DE" sz="2000" b="1" dirty="0" err="1">
                <a:latin typeface="+mj-lt"/>
              </a:rPr>
              <a:t>iePA</a:t>
            </a:r>
            <a:r>
              <a:rPr lang="de-DE" sz="2000" b="1" dirty="0">
                <a:latin typeface="+mj-lt"/>
              </a:rPr>
              <a:t> zur </a:t>
            </a:r>
            <a:r>
              <a:rPr lang="de-DE" sz="2000" b="1" dirty="0" err="1">
                <a:latin typeface="+mj-lt"/>
              </a:rPr>
              <a:t>eePA</a:t>
            </a:r>
            <a:endParaRPr lang="de-DE" sz="2000" b="1" dirty="0">
              <a:latin typeface="+mj-lt"/>
            </a:endParaRPr>
          </a:p>
          <a:p>
            <a:endParaRPr lang="de-DE" sz="2000" b="1" dirty="0">
              <a:latin typeface="+mj-lt"/>
            </a:endParaRPr>
          </a:p>
          <a:p>
            <a:endParaRPr lang="de-DE" sz="2000" b="1" dirty="0">
              <a:latin typeface="+mj-lt"/>
            </a:endParaRPr>
          </a:p>
          <a:p>
            <a:endParaRPr lang="de-DE" sz="2000" b="1" dirty="0">
              <a:latin typeface="+mj-lt"/>
            </a:endParaRPr>
          </a:p>
          <a:p>
            <a:endParaRPr lang="de-DE" sz="2000" b="1" dirty="0">
              <a:latin typeface="+mj-lt"/>
            </a:endParaRPr>
          </a:p>
          <a:p>
            <a:endParaRPr lang="de-DE" sz="2000" b="1" dirty="0">
              <a:latin typeface="+mj-lt"/>
            </a:endParaRPr>
          </a:p>
          <a:p>
            <a:endParaRPr lang="de-DE" sz="2000" b="1" dirty="0">
              <a:latin typeface="+mj-lt"/>
            </a:endParaRPr>
          </a:p>
          <a:p>
            <a:br>
              <a:rPr lang="de-DE" dirty="0">
                <a:latin typeface="+mj-lt"/>
              </a:rPr>
            </a:br>
            <a:endParaRPr lang="de-DE" dirty="0">
              <a:latin typeface="+mj-lt"/>
            </a:endParaRPr>
          </a:p>
          <a:p>
            <a:br>
              <a:rPr lang="de-DE" dirty="0">
                <a:latin typeface="+mj-lt"/>
              </a:rPr>
            </a:br>
            <a:r>
              <a:rPr lang="de-DE" dirty="0">
                <a:latin typeface="+mj-lt"/>
              </a:rPr>
              <a:t>- </a:t>
            </a:r>
            <a:r>
              <a:rPr lang="de-DE" dirty="0" err="1">
                <a:latin typeface="+mj-lt"/>
              </a:rPr>
              <a:t>ePA</a:t>
            </a:r>
            <a:r>
              <a:rPr lang="de-DE" dirty="0">
                <a:latin typeface="+mj-lt"/>
              </a:rPr>
              <a:t>: Basisdokumentation der </a:t>
            </a:r>
            <a:br>
              <a:rPr lang="de-DE" dirty="0">
                <a:latin typeface="+mj-lt"/>
              </a:rPr>
            </a:br>
            <a:r>
              <a:rPr lang="de-DE" dirty="0">
                <a:latin typeface="+mj-lt"/>
              </a:rPr>
              <a:t>  Ärzte, Kliniken und Krankenkassen</a:t>
            </a:r>
          </a:p>
        </p:txBody>
      </p:sp>
      <p:grpSp>
        <p:nvGrpSpPr>
          <p:cNvPr id="10" name="Gruppieren 9">
            <a:extLst>
              <a:ext uri="{FF2B5EF4-FFF2-40B4-BE49-F238E27FC236}">
                <a16:creationId xmlns:a16="http://schemas.microsoft.com/office/drawing/2014/main" id="{790A78CD-497F-4415-A37F-3B3B25C3A31E}"/>
              </a:ext>
            </a:extLst>
          </p:cNvPr>
          <p:cNvGrpSpPr/>
          <p:nvPr/>
        </p:nvGrpSpPr>
        <p:grpSpPr>
          <a:xfrm>
            <a:off x="1271463" y="3838268"/>
            <a:ext cx="6120681" cy="2313273"/>
            <a:chOff x="1271464" y="4005064"/>
            <a:chExt cx="3030263" cy="2199572"/>
          </a:xfrm>
        </p:grpSpPr>
        <p:sp>
          <p:nvSpPr>
            <p:cNvPr id="8" name="Ellipse 7">
              <a:extLst>
                <a:ext uri="{FF2B5EF4-FFF2-40B4-BE49-F238E27FC236}">
                  <a16:creationId xmlns:a16="http://schemas.microsoft.com/office/drawing/2014/main" id="{3BD4E8C5-61C7-46E0-8239-066BCC01E9EF}"/>
                </a:ext>
              </a:extLst>
            </p:cNvPr>
            <p:cNvSpPr/>
            <p:nvPr/>
          </p:nvSpPr>
          <p:spPr>
            <a:xfrm>
              <a:off x="1271464" y="4913018"/>
              <a:ext cx="3024336" cy="1291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9" name="Rechteck 8">
              <a:extLst>
                <a:ext uri="{FF2B5EF4-FFF2-40B4-BE49-F238E27FC236}">
                  <a16:creationId xmlns:a16="http://schemas.microsoft.com/office/drawing/2014/main" id="{73B8F59A-D12F-4E70-956F-761240D08B82}"/>
                </a:ext>
              </a:extLst>
            </p:cNvPr>
            <p:cNvSpPr/>
            <p:nvPr/>
          </p:nvSpPr>
          <p:spPr>
            <a:xfrm>
              <a:off x="1271464" y="4653136"/>
              <a:ext cx="3024336" cy="9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7" name="Ellipse 6">
              <a:extLst>
                <a:ext uri="{FF2B5EF4-FFF2-40B4-BE49-F238E27FC236}">
                  <a16:creationId xmlns:a16="http://schemas.microsoft.com/office/drawing/2014/main" id="{6B68F0B0-95C7-4BF4-A615-0CBE43F3A031}"/>
                </a:ext>
              </a:extLst>
            </p:cNvPr>
            <p:cNvSpPr/>
            <p:nvPr/>
          </p:nvSpPr>
          <p:spPr>
            <a:xfrm>
              <a:off x="1277391" y="4005064"/>
              <a:ext cx="3024336" cy="1291618"/>
            </a:xfrm>
            <a:prstGeom prst="ellips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grpSp>
      <p:sp>
        <p:nvSpPr>
          <p:cNvPr id="19" name="Textfeld 18">
            <a:extLst>
              <a:ext uri="{FF2B5EF4-FFF2-40B4-BE49-F238E27FC236}">
                <a16:creationId xmlns:a16="http://schemas.microsoft.com/office/drawing/2014/main" id="{D49FBA08-9D62-4303-850E-72FB5BB19E6A}"/>
              </a:ext>
            </a:extLst>
          </p:cNvPr>
          <p:cNvSpPr txBox="1"/>
          <p:nvPr/>
        </p:nvSpPr>
        <p:spPr>
          <a:xfrm>
            <a:off x="1655759" y="5226011"/>
            <a:ext cx="4751365" cy="792603"/>
          </a:xfrm>
          <a:prstGeom prst="rect">
            <a:avLst/>
          </a:prstGeom>
          <a:noFill/>
        </p:spPr>
        <p:txBody>
          <a:bodyPr wrap="none" rtlCol="0">
            <a:spAutoFit/>
          </a:bodyPr>
          <a:lstStyle/>
          <a:p>
            <a:r>
              <a:rPr lang="de-DE" sz="1600" b="1" dirty="0">
                <a:latin typeface="+mj-lt"/>
              </a:rPr>
              <a:t>Dokumentation und Speichern von Gesundheitsdaten</a:t>
            </a:r>
            <a:br>
              <a:rPr lang="de-DE" sz="1600" dirty="0">
                <a:latin typeface="+mj-lt"/>
              </a:rPr>
            </a:br>
            <a:r>
              <a:rPr lang="de-DE" sz="1600" dirty="0">
                <a:latin typeface="+mj-lt"/>
              </a:rPr>
              <a:t>	- Labortests / bildgebende Verfahren</a:t>
            </a:r>
            <a:br>
              <a:rPr lang="de-DE" sz="1600" dirty="0">
                <a:latin typeface="+mj-lt"/>
              </a:rPr>
            </a:br>
            <a:r>
              <a:rPr lang="de-DE" sz="1600" dirty="0">
                <a:latin typeface="+mj-lt"/>
              </a:rPr>
              <a:t>	- Medikationspläne</a:t>
            </a:r>
          </a:p>
        </p:txBody>
      </p:sp>
      <p:sp>
        <p:nvSpPr>
          <p:cNvPr id="25" name="Textfeld 24">
            <a:extLst>
              <a:ext uri="{FF2B5EF4-FFF2-40B4-BE49-F238E27FC236}">
                <a16:creationId xmlns:a16="http://schemas.microsoft.com/office/drawing/2014/main" id="{AD6A898F-113D-42C2-8857-8ACA7D611F41}"/>
              </a:ext>
            </a:extLst>
          </p:cNvPr>
          <p:cNvSpPr txBox="1"/>
          <p:nvPr/>
        </p:nvSpPr>
        <p:spPr>
          <a:xfrm>
            <a:off x="1824761" y="6180899"/>
            <a:ext cx="745717" cy="230832"/>
          </a:xfrm>
          <a:prstGeom prst="rect">
            <a:avLst/>
          </a:prstGeom>
          <a:noFill/>
        </p:spPr>
        <p:txBody>
          <a:bodyPr wrap="none" rtlCol="0">
            <a:spAutoFit/>
          </a:bodyPr>
          <a:lstStyle/>
          <a:p>
            <a:r>
              <a:rPr lang="de-DE" sz="900" dirty="0">
                <a:latin typeface="+mj-lt"/>
              </a:rPr>
              <a:t>Grafik Peitz </a:t>
            </a:r>
          </a:p>
        </p:txBody>
      </p:sp>
    </p:spTree>
    <p:extLst>
      <p:ext uri="{BB962C8B-B14F-4D97-AF65-F5344CB8AC3E}">
        <p14:creationId xmlns:p14="http://schemas.microsoft.com/office/powerpoint/2010/main" val="118723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B1537-F9DA-44C1-92A3-49F001F79241}"/>
              </a:ext>
            </a:extLst>
          </p:cNvPr>
          <p:cNvSpPr>
            <a:spLocks noGrp="1"/>
          </p:cNvSpPr>
          <p:nvPr>
            <p:ph type="title"/>
          </p:nvPr>
        </p:nvSpPr>
        <p:spPr>
          <a:xfrm>
            <a:off x="609600" y="704088"/>
            <a:ext cx="10972800" cy="911655"/>
          </a:xfrm>
        </p:spPr>
        <p:txBody>
          <a:bodyPr>
            <a:normAutofit/>
          </a:bodyPr>
          <a:lstStyle/>
          <a:p>
            <a:r>
              <a:rPr lang="de-DE" sz="4000" dirty="0"/>
              <a:t>Entwicklung der elektronische Patientenakten</a:t>
            </a:r>
          </a:p>
        </p:txBody>
      </p:sp>
      <p:sp>
        <p:nvSpPr>
          <p:cNvPr id="4" name="Datumsplatzhalter 3">
            <a:extLst>
              <a:ext uri="{FF2B5EF4-FFF2-40B4-BE49-F238E27FC236}">
                <a16:creationId xmlns:a16="http://schemas.microsoft.com/office/drawing/2014/main" id="{A21B067A-54E2-4D64-BE48-B35ED8C9F5E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36E57BDA-1F7B-4A2A-B760-8D632C7C7814}"/>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6EC6CC7B-4148-4256-85E7-C40DEA58BDC6}"/>
              </a:ext>
            </a:extLst>
          </p:cNvPr>
          <p:cNvSpPr>
            <a:spLocks noGrp="1"/>
          </p:cNvSpPr>
          <p:nvPr>
            <p:ph type="sldNum" sz="quarter" idx="12"/>
          </p:nvPr>
        </p:nvSpPr>
        <p:spPr/>
        <p:txBody>
          <a:bodyPr/>
          <a:lstStyle/>
          <a:p>
            <a:fld id="{1B9DF3C5-EB9C-42D5-B6E3-C5B7910FC980}" type="slidenum">
              <a:rPr lang="de-DE" smtClean="0"/>
              <a:pPr/>
              <a:t>16</a:t>
            </a:fld>
            <a:endParaRPr lang="de-DE"/>
          </a:p>
        </p:txBody>
      </p:sp>
      <p:sp>
        <p:nvSpPr>
          <p:cNvPr id="21" name="Textfeld 20">
            <a:extLst>
              <a:ext uri="{FF2B5EF4-FFF2-40B4-BE49-F238E27FC236}">
                <a16:creationId xmlns:a16="http://schemas.microsoft.com/office/drawing/2014/main" id="{0D00345D-C107-410A-9EF3-F97B2994E254}"/>
              </a:ext>
            </a:extLst>
          </p:cNvPr>
          <p:cNvSpPr txBox="1"/>
          <p:nvPr/>
        </p:nvSpPr>
        <p:spPr>
          <a:xfrm>
            <a:off x="8428021" y="1734269"/>
            <a:ext cx="3670364" cy="3724096"/>
          </a:xfrm>
          <a:prstGeom prst="rect">
            <a:avLst/>
          </a:prstGeom>
          <a:noFill/>
        </p:spPr>
        <p:txBody>
          <a:bodyPr wrap="none" rtlCol="0">
            <a:spAutoFit/>
          </a:bodyPr>
          <a:lstStyle/>
          <a:p>
            <a:br>
              <a:rPr lang="de-DE" b="1" dirty="0"/>
            </a:br>
            <a:r>
              <a:rPr lang="de-DE" sz="2000" b="1" dirty="0">
                <a:latin typeface="+mj-lt"/>
              </a:rPr>
              <a:t>Von der </a:t>
            </a:r>
            <a:r>
              <a:rPr lang="de-DE" sz="2000" b="1" dirty="0" err="1">
                <a:latin typeface="+mj-lt"/>
              </a:rPr>
              <a:t>ePA</a:t>
            </a:r>
            <a:r>
              <a:rPr lang="de-DE" sz="2000" b="1" dirty="0">
                <a:latin typeface="+mj-lt"/>
              </a:rPr>
              <a:t> über </a:t>
            </a:r>
            <a:r>
              <a:rPr lang="de-DE" sz="2000" b="1" dirty="0" err="1">
                <a:latin typeface="+mj-lt"/>
              </a:rPr>
              <a:t>iePA</a:t>
            </a:r>
            <a:r>
              <a:rPr lang="de-DE" sz="2000" b="1" dirty="0">
                <a:latin typeface="+mj-lt"/>
              </a:rPr>
              <a:t> zur </a:t>
            </a:r>
            <a:r>
              <a:rPr lang="de-DE" sz="2000" b="1" dirty="0" err="1">
                <a:latin typeface="+mj-lt"/>
              </a:rPr>
              <a:t>eePA</a:t>
            </a:r>
            <a:endParaRPr lang="de-DE" b="1" dirty="0">
              <a:latin typeface="+mj-lt"/>
            </a:endParaRPr>
          </a:p>
          <a:p>
            <a:endParaRPr lang="de-DE" dirty="0">
              <a:latin typeface="+mj-lt"/>
            </a:endParaRPr>
          </a:p>
          <a:p>
            <a:endParaRPr lang="de-DE" dirty="0">
              <a:latin typeface="+mj-lt"/>
            </a:endParaRPr>
          </a:p>
          <a:p>
            <a:br>
              <a:rPr lang="de-DE" dirty="0">
                <a:latin typeface="+mj-lt"/>
              </a:rPr>
            </a:br>
            <a:endParaRPr lang="de-DE" dirty="0">
              <a:latin typeface="+mj-lt"/>
            </a:endParaRPr>
          </a:p>
          <a:p>
            <a:pPr marL="285750" indent="-285750">
              <a:buFontTx/>
              <a:buChar char="-"/>
            </a:pPr>
            <a:r>
              <a:rPr lang="de-DE" dirty="0" err="1">
                <a:latin typeface="+mj-lt"/>
              </a:rPr>
              <a:t>iePA</a:t>
            </a:r>
            <a:r>
              <a:rPr lang="de-DE" dirty="0">
                <a:latin typeface="+mj-lt"/>
              </a:rPr>
              <a:t>: intelligente </a:t>
            </a:r>
            <a:r>
              <a:rPr lang="de-DE" dirty="0" err="1">
                <a:latin typeface="+mj-lt"/>
              </a:rPr>
              <a:t>ePA</a:t>
            </a:r>
            <a:r>
              <a:rPr lang="de-DE" dirty="0">
                <a:latin typeface="+mj-lt"/>
              </a:rPr>
              <a:t> mit</a:t>
            </a:r>
            <a:br>
              <a:rPr lang="de-DE" dirty="0">
                <a:latin typeface="+mj-lt"/>
              </a:rPr>
            </a:br>
            <a:r>
              <a:rPr lang="de-DE" dirty="0">
                <a:latin typeface="+mj-lt"/>
              </a:rPr>
              <a:t>Einbindung diverser </a:t>
            </a:r>
            <a:br>
              <a:rPr lang="de-DE" dirty="0">
                <a:latin typeface="+mj-lt"/>
              </a:rPr>
            </a:br>
            <a:r>
              <a:rPr lang="de-DE" dirty="0">
                <a:latin typeface="+mj-lt"/>
              </a:rPr>
              <a:t>Assistenzsysteme</a:t>
            </a:r>
            <a:br>
              <a:rPr lang="de-DE" dirty="0">
                <a:latin typeface="+mj-lt"/>
              </a:rPr>
            </a:br>
            <a:br>
              <a:rPr lang="de-DE" dirty="0">
                <a:latin typeface="+mj-lt"/>
              </a:rPr>
            </a:br>
            <a:endParaRPr lang="de-DE" dirty="0">
              <a:latin typeface="+mj-lt"/>
            </a:endParaRPr>
          </a:p>
          <a:p>
            <a:pPr marL="285750" indent="-285750">
              <a:buFontTx/>
              <a:buChar char="-"/>
            </a:pPr>
            <a:r>
              <a:rPr lang="de-DE" dirty="0" err="1">
                <a:latin typeface="+mj-lt"/>
              </a:rPr>
              <a:t>ePA</a:t>
            </a:r>
            <a:r>
              <a:rPr lang="de-DE" dirty="0">
                <a:latin typeface="+mj-lt"/>
              </a:rPr>
              <a:t>: Basisdokumentation der </a:t>
            </a:r>
            <a:br>
              <a:rPr lang="de-DE" dirty="0">
                <a:latin typeface="+mj-lt"/>
              </a:rPr>
            </a:br>
            <a:r>
              <a:rPr lang="de-DE" dirty="0">
                <a:latin typeface="+mj-lt"/>
              </a:rPr>
              <a:t>Ärzte, Kliniken und Krankenkassen</a:t>
            </a:r>
          </a:p>
        </p:txBody>
      </p:sp>
      <p:grpSp>
        <p:nvGrpSpPr>
          <p:cNvPr id="10" name="Gruppieren 9">
            <a:extLst>
              <a:ext uri="{FF2B5EF4-FFF2-40B4-BE49-F238E27FC236}">
                <a16:creationId xmlns:a16="http://schemas.microsoft.com/office/drawing/2014/main" id="{790A78CD-497F-4415-A37F-3B3B25C3A31E}"/>
              </a:ext>
            </a:extLst>
          </p:cNvPr>
          <p:cNvGrpSpPr/>
          <p:nvPr/>
        </p:nvGrpSpPr>
        <p:grpSpPr>
          <a:xfrm>
            <a:off x="1271463" y="3838268"/>
            <a:ext cx="6120681" cy="2313273"/>
            <a:chOff x="1271464" y="4005064"/>
            <a:chExt cx="3030263" cy="2199572"/>
          </a:xfrm>
        </p:grpSpPr>
        <p:sp>
          <p:nvSpPr>
            <p:cNvPr id="8" name="Ellipse 7">
              <a:extLst>
                <a:ext uri="{FF2B5EF4-FFF2-40B4-BE49-F238E27FC236}">
                  <a16:creationId xmlns:a16="http://schemas.microsoft.com/office/drawing/2014/main" id="{3BD4E8C5-61C7-46E0-8239-066BCC01E9EF}"/>
                </a:ext>
              </a:extLst>
            </p:cNvPr>
            <p:cNvSpPr/>
            <p:nvPr/>
          </p:nvSpPr>
          <p:spPr>
            <a:xfrm>
              <a:off x="1271464" y="4913018"/>
              <a:ext cx="3024336" cy="1291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9" name="Rechteck 8">
              <a:extLst>
                <a:ext uri="{FF2B5EF4-FFF2-40B4-BE49-F238E27FC236}">
                  <a16:creationId xmlns:a16="http://schemas.microsoft.com/office/drawing/2014/main" id="{73B8F59A-D12F-4E70-956F-761240D08B82}"/>
                </a:ext>
              </a:extLst>
            </p:cNvPr>
            <p:cNvSpPr/>
            <p:nvPr/>
          </p:nvSpPr>
          <p:spPr>
            <a:xfrm>
              <a:off x="1271464" y="4653136"/>
              <a:ext cx="3024336" cy="9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7" name="Ellipse 6">
              <a:extLst>
                <a:ext uri="{FF2B5EF4-FFF2-40B4-BE49-F238E27FC236}">
                  <a16:creationId xmlns:a16="http://schemas.microsoft.com/office/drawing/2014/main" id="{6B68F0B0-95C7-4BF4-A615-0CBE43F3A031}"/>
                </a:ext>
              </a:extLst>
            </p:cNvPr>
            <p:cNvSpPr/>
            <p:nvPr/>
          </p:nvSpPr>
          <p:spPr>
            <a:xfrm>
              <a:off x="1277391" y="4005064"/>
              <a:ext cx="3024336" cy="1291618"/>
            </a:xfrm>
            <a:prstGeom prst="ellips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grpSp>
      <p:grpSp>
        <p:nvGrpSpPr>
          <p:cNvPr id="11" name="Gruppieren 10">
            <a:extLst>
              <a:ext uri="{FF2B5EF4-FFF2-40B4-BE49-F238E27FC236}">
                <a16:creationId xmlns:a16="http://schemas.microsoft.com/office/drawing/2014/main" id="{614DDC9A-03C3-439E-887B-2080B9EB808A}"/>
              </a:ext>
            </a:extLst>
          </p:cNvPr>
          <p:cNvGrpSpPr/>
          <p:nvPr/>
        </p:nvGrpSpPr>
        <p:grpSpPr>
          <a:xfrm>
            <a:off x="1487488" y="2890479"/>
            <a:ext cx="5699060" cy="2069269"/>
            <a:chOff x="1244712" y="4005064"/>
            <a:chExt cx="3024336" cy="2333873"/>
          </a:xfrm>
          <a:solidFill>
            <a:schemeClr val="accent3">
              <a:lumMod val="60000"/>
              <a:lumOff val="40000"/>
            </a:schemeClr>
          </a:solidFill>
        </p:grpSpPr>
        <p:sp>
          <p:nvSpPr>
            <p:cNvPr id="12" name="Ellipse 11">
              <a:extLst>
                <a:ext uri="{FF2B5EF4-FFF2-40B4-BE49-F238E27FC236}">
                  <a16:creationId xmlns:a16="http://schemas.microsoft.com/office/drawing/2014/main" id="{1F5550A1-0435-4E84-B485-B9DDBE7AA84A}"/>
                </a:ext>
              </a:extLst>
            </p:cNvPr>
            <p:cNvSpPr/>
            <p:nvPr/>
          </p:nvSpPr>
          <p:spPr>
            <a:xfrm>
              <a:off x="1244712" y="5047319"/>
              <a:ext cx="3024336" cy="1291618"/>
            </a:xfrm>
            <a:prstGeom prst="ellips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13" name="Rechteck 12">
              <a:extLst>
                <a:ext uri="{FF2B5EF4-FFF2-40B4-BE49-F238E27FC236}">
                  <a16:creationId xmlns:a16="http://schemas.microsoft.com/office/drawing/2014/main" id="{FF9458DD-4D43-415D-AC6B-F83FFE6FC3B7}"/>
                </a:ext>
              </a:extLst>
            </p:cNvPr>
            <p:cNvSpPr/>
            <p:nvPr/>
          </p:nvSpPr>
          <p:spPr>
            <a:xfrm>
              <a:off x="1271464" y="4653136"/>
              <a:ext cx="2997584" cy="936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14" name="Ellipse 13">
              <a:extLst>
                <a:ext uri="{FF2B5EF4-FFF2-40B4-BE49-F238E27FC236}">
                  <a16:creationId xmlns:a16="http://schemas.microsoft.com/office/drawing/2014/main" id="{E78CD325-78F4-4723-85EE-93FF89AA6D2E}"/>
                </a:ext>
              </a:extLst>
            </p:cNvPr>
            <p:cNvSpPr/>
            <p:nvPr/>
          </p:nvSpPr>
          <p:spPr>
            <a:xfrm>
              <a:off x="1277391" y="4005064"/>
              <a:ext cx="2991657" cy="1291618"/>
            </a:xfrm>
            <a:prstGeom prst="ellips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grpSp>
      <p:sp>
        <p:nvSpPr>
          <p:cNvPr id="19" name="Textfeld 18">
            <a:extLst>
              <a:ext uri="{FF2B5EF4-FFF2-40B4-BE49-F238E27FC236}">
                <a16:creationId xmlns:a16="http://schemas.microsoft.com/office/drawing/2014/main" id="{D49FBA08-9D62-4303-850E-72FB5BB19E6A}"/>
              </a:ext>
            </a:extLst>
          </p:cNvPr>
          <p:cNvSpPr txBox="1"/>
          <p:nvPr/>
        </p:nvSpPr>
        <p:spPr>
          <a:xfrm>
            <a:off x="1655759" y="5226011"/>
            <a:ext cx="4751365" cy="792603"/>
          </a:xfrm>
          <a:prstGeom prst="rect">
            <a:avLst/>
          </a:prstGeom>
          <a:noFill/>
        </p:spPr>
        <p:txBody>
          <a:bodyPr wrap="none" rtlCol="0">
            <a:spAutoFit/>
          </a:bodyPr>
          <a:lstStyle/>
          <a:p>
            <a:r>
              <a:rPr lang="de-DE" sz="1600" b="1" dirty="0">
                <a:latin typeface="+mj-lt"/>
              </a:rPr>
              <a:t>Dokumentation und Speichern von Gesundheitsdaten</a:t>
            </a:r>
            <a:br>
              <a:rPr lang="de-DE" sz="1600" dirty="0">
                <a:latin typeface="+mj-lt"/>
              </a:rPr>
            </a:br>
            <a:r>
              <a:rPr lang="de-DE" sz="1600" dirty="0">
                <a:latin typeface="+mj-lt"/>
              </a:rPr>
              <a:t>	- Labortests / bildgebende Verfahren</a:t>
            </a:r>
            <a:br>
              <a:rPr lang="de-DE" sz="1600" dirty="0">
                <a:latin typeface="+mj-lt"/>
              </a:rPr>
            </a:br>
            <a:r>
              <a:rPr lang="de-DE" sz="1600" dirty="0">
                <a:latin typeface="+mj-lt"/>
              </a:rPr>
              <a:t>	- Medikationspläne</a:t>
            </a:r>
          </a:p>
        </p:txBody>
      </p:sp>
      <p:sp>
        <p:nvSpPr>
          <p:cNvPr id="20" name="Textfeld 19">
            <a:extLst>
              <a:ext uri="{FF2B5EF4-FFF2-40B4-BE49-F238E27FC236}">
                <a16:creationId xmlns:a16="http://schemas.microsoft.com/office/drawing/2014/main" id="{22DC44BB-53D8-435D-8882-13ED79E3459B}"/>
              </a:ext>
            </a:extLst>
          </p:cNvPr>
          <p:cNvSpPr txBox="1"/>
          <p:nvPr/>
        </p:nvSpPr>
        <p:spPr>
          <a:xfrm>
            <a:off x="2487191" y="4054095"/>
            <a:ext cx="3510448" cy="792603"/>
          </a:xfrm>
          <a:prstGeom prst="rect">
            <a:avLst/>
          </a:prstGeom>
          <a:noFill/>
        </p:spPr>
        <p:txBody>
          <a:bodyPr wrap="none" rtlCol="0">
            <a:spAutoFit/>
          </a:bodyPr>
          <a:lstStyle/>
          <a:p>
            <a:r>
              <a:rPr lang="de-DE" sz="1600" b="1" dirty="0">
                <a:latin typeface="+mj-lt"/>
              </a:rPr>
              <a:t>Assistenzsysteme</a:t>
            </a:r>
            <a:br>
              <a:rPr lang="de-DE" sz="1600" dirty="0">
                <a:latin typeface="+mj-lt"/>
              </a:rPr>
            </a:br>
            <a:r>
              <a:rPr lang="de-DE" sz="1600" dirty="0">
                <a:latin typeface="+mj-lt"/>
              </a:rPr>
              <a:t>- Interventionen (z.B. bei Allergien)</a:t>
            </a:r>
            <a:br>
              <a:rPr lang="de-DE" sz="1600" dirty="0">
                <a:latin typeface="+mj-lt"/>
              </a:rPr>
            </a:br>
            <a:r>
              <a:rPr lang="de-DE" sz="1600" dirty="0">
                <a:latin typeface="+mj-lt"/>
              </a:rPr>
              <a:t>- Einblenden von klinischen Anleitungen</a:t>
            </a:r>
          </a:p>
        </p:txBody>
      </p:sp>
      <p:sp>
        <p:nvSpPr>
          <p:cNvPr id="25" name="Textfeld 24">
            <a:extLst>
              <a:ext uri="{FF2B5EF4-FFF2-40B4-BE49-F238E27FC236}">
                <a16:creationId xmlns:a16="http://schemas.microsoft.com/office/drawing/2014/main" id="{AD6A898F-113D-42C2-8857-8ACA7D611F41}"/>
              </a:ext>
            </a:extLst>
          </p:cNvPr>
          <p:cNvSpPr txBox="1"/>
          <p:nvPr/>
        </p:nvSpPr>
        <p:spPr>
          <a:xfrm>
            <a:off x="1824761" y="6180899"/>
            <a:ext cx="745717" cy="230832"/>
          </a:xfrm>
          <a:prstGeom prst="rect">
            <a:avLst/>
          </a:prstGeom>
          <a:noFill/>
        </p:spPr>
        <p:txBody>
          <a:bodyPr wrap="none" rtlCol="0">
            <a:spAutoFit/>
          </a:bodyPr>
          <a:lstStyle/>
          <a:p>
            <a:r>
              <a:rPr lang="de-DE" sz="900" dirty="0">
                <a:latin typeface="+mj-lt"/>
              </a:rPr>
              <a:t>Grafik Peitz </a:t>
            </a:r>
          </a:p>
        </p:txBody>
      </p:sp>
    </p:spTree>
    <p:extLst>
      <p:ext uri="{BB962C8B-B14F-4D97-AF65-F5344CB8AC3E}">
        <p14:creationId xmlns:p14="http://schemas.microsoft.com/office/powerpoint/2010/main" val="25520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B1537-F9DA-44C1-92A3-49F001F79241}"/>
              </a:ext>
            </a:extLst>
          </p:cNvPr>
          <p:cNvSpPr>
            <a:spLocks noGrp="1"/>
          </p:cNvSpPr>
          <p:nvPr>
            <p:ph type="title"/>
          </p:nvPr>
        </p:nvSpPr>
        <p:spPr>
          <a:xfrm>
            <a:off x="609600" y="704088"/>
            <a:ext cx="10972800" cy="911655"/>
          </a:xfrm>
        </p:spPr>
        <p:txBody>
          <a:bodyPr>
            <a:normAutofit/>
          </a:bodyPr>
          <a:lstStyle/>
          <a:p>
            <a:r>
              <a:rPr lang="de-DE" sz="4000" dirty="0"/>
              <a:t>Entwicklung der elektronische Patientenakten</a:t>
            </a:r>
          </a:p>
        </p:txBody>
      </p:sp>
      <p:sp>
        <p:nvSpPr>
          <p:cNvPr id="4" name="Datumsplatzhalter 3">
            <a:extLst>
              <a:ext uri="{FF2B5EF4-FFF2-40B4-BE49-F238E27FC236}">
                <a16:creationId xmlns:a16="http://schemas.microsoft.com/office/drawing/2014/main" id="{A21B067A-54E2-4D64-BE48-B35ED8C9F5E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36E57BDA-1F7B-4A2A-B760-8D632C7C7814}"/>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6EC6CC7B-4148-4256-85E7-C40DEA58BDC6}"/>
              </a:ext>
            </a:extLst>
          </p:cNvPr>
          <p:cNvSpPr>
            <a:spLocks noGrp="1"/>
          </p:cNvSpPr>
          <p:nvPr>
            <p:ph type="sldNum" sz="quarter" idx="12"/>
          </p:nvPr>
        </p:nvSpPr>
        <p:spPr/>
        <p:txBody>
          <a:bodyPr/>
          <a:lstStyle/>
          <a:p>
            <a:fld id="{1B9DF3C5-EB9C-42D5-B6E3-C5B7910FC980}" type="slidenum">
              <a:rPr lang="de-DE" smtClean="0"/>
              <a:pPr/>
              <a:t>17</a:t>
            </a:fld>
            <a:endParaRPr lang="de-DE"/>
          </a:p>
        </p:txBody>
      </p:sp>
      <p:sp>
        <p:nvSpPr>
          <p:cNvPr id="21" name="Textfeld 20">
            <a:extLst>
              <a:ext uri="{FF2B5EF4-FFF2-40B4-BE49-F238E27FC236}">
                <a16:creationId xmlns:a16="http://schemas.microsoft.com/office/drawing/2014/main" id="{0D00345D-C107-410A-9EF3-F97B2994E254}"/>
              </a:ext>
            </a:extLst>
          </p:cNvPr>
          <p:cNvSpPr txBox="1"/>
          <p:nvPr/>
        </p:nvSpPr>
        <p:spPr>
          <a:xfrm>
            <a:off x="8428021" y="1734269"/>
            <a:ext cx="3670364" cy="4001095"/>
          </a:xfrm>
          <a:prstGeom prst="rect">
            <a:avLst/>
          </a:prstGeom>
          <a:noFill/>
        </p:spPr>
        <p:txBody>
          <a:bodyPr wrap="none" rtlCol="0">
            <a:spAutoFit/>
          </a:bodyPr>
          <a:lstStyle/>
          <a:p>
            <a:br>
              <a:rPr lang="de-DE" b="1" dirty="0"/>
            </a:br>
            <a:r>
              <a:rPr lang="de-DE" sz="2000" b="1" dirty="0">
                <a:latin typeface="+mj-lt"/>
              </a:rPr>
              <a:t>Von der </a:t>
            </a:r>
            <a:r>
              <a:rPr lang="de-DE" sz="2000" b="1" dirty="0" err="1">
                <a:latin typeface="+mj-lt"/>
              </a:rPr>
              <a:t>ePA</a:t>
            </a:r>
            <a:r>
              <a:rPr lang="de-DE" sz="2000" b="1" dirty="0">
                <a:latin typeface="+mj-lt"/>
              </a:rPr>
              <a:t> über </a:t>
            </a:r>
            <a:r>
              <a:rPr lang="de-DE" sz="2000" b="1" dirty="0" err="1">
                <a:latin typeface="+mj-lt"/>
              </a:rPr>
              <a:t>iePA</a:t>
            </a:r>
            <a:r>
              <a:rPr lang="de-DE" sz="2000" b="1" dirty="0">
                <a:latin typeface="+mj-lt"/>
              </a:rPr>
              <a:t> zur </a:t>
            </a:r>
            <a:r>
              <a:rPr lang="de-DE" sz="2000" b="1" dirty="0" err="1">
                <a:latin typeface="+mj-lt"/>
              </a:rPr>
              <a:t>eePA</a:t>
            </a:r>
            <a:endParaRPr lang="de-DE" b="1" dirty="0">
              <a:latin typeface="+mj-lt"/>
            </a:endParaRPr>
          </a:p>
          <a:p>
            <a:pPr marL="285750" indent="-285750">
              <a:buFontTx/>
              <a:buChar char="-"/>
            </a:pPr>
            <a:r>
              <a:rPr lang="de-DE" dirty="0">
                <a:latin typeface="+mj-lt"/>
              </a:rPr>
              <a:t>eEPA: lernenden EPA mit </a:t>
            </a:r>
            <a:br>
              <a:rPr lang="de-DE" dirty="0">
                <a:latin typeface="+mj-lt"/>
              </a:rPr>
            </a:br>
            <a:r>
              <a:rPr lang="de-DE" dirty="0">
                <a:latin typeface="+mj-lt"/>
              </a:rPr>
              <a:t>Integration von Sensor- und</a:t>
            </a:r>
            <a:br>
              <a:rPr lang="de-DE" dirty="0">
                <a:latin typeface="+mj-lt"/>
              </a:rPr>
            </a:br>
            <a:r>
              <a:rPr lang="de-DE" dirty="0">
                <a:latin typeface="+mj-lt"/>
              </a:rPr>
              <a:t>Genomdaten</a:t>
            </a:r>
            <a:br>
              <a:rPr lang="de-DE" dirty="0">
                <a:latin typeface="+mj-lt"/>
              </a:rPr>
            </a:br>
            <a:br>
              <a:rPr lang="de-DE" dirty="0">
                <a:latin typeface="+mj-lt"/>
              </a:rPr>
            </a:br>
            <a:endParaRPr lang="de-DE" dirty="0">
              <a:latin typeface="+mj-lt"/>
            </a:endParaRPr>
          </a:p>
          <a:p>
            <a:pPr marL="285750" indent="-285750">
              <a:buFontTx/>
              <a:buChar char="-"/>
            </a:pPr>
            <a:r>
              <a:rPr lang="de-DE" dirty="0" err="1">
                <a:latin typeface="+mj-lt"/>
              </a:rPr>
              <a:t>iePA</a:t>
            </a:r>
            <a:r>
              <a:rPr lang="de-DE" dirty="0">
                <a:latin typeface="+mj-lt"/>
              </a:rPr>
              <a:t>: intelligente </a:t>
            </a:r>
            <a:r>
              <a:rPr lang="de-DE" dirty="0" err="1">
                <a:latin typeface="+mj-lt"/>
              </a:rPr>
              <a:t>ePA</a:t>
            </a:r>
            <a:r>
              <a:rPr lang="de-DE" dirty="0">
                <a:latin typeface="+mj-lt"/>
              </a:rPr>
              <a:t> mit</a:t>
            </a:r>
            <a:br>
              <a:rPr lang="de-DE" dirty="0">
                <a:latin typeface="+mj-lt"/>
              </a:rPr>
            </a:br>
            <a:r>
              <a:rPr lang="de-DE" dirty="0">
                <a:latin typeface="+mj-lt"/>
              </a:rPr>
              <a:t>Einbindung diverser </a:t>
            </a:r>
            <a:br>
              <a:rPr lang="de-DE" dirty="0">
                <a:latin typeface="+mj-lt"/>
              </a:rPr>
            </a:br>
            <a:r>
              <a:rPr lang="de-DE" dirty="0">
                <a:latin typeface="+mj-lt"/>
              </a:rPr>
              <a:t>Assistenzsysteme</a:t>
            </a:r>
            <a:br>
              <a:rPr lang="de-DE" dirty="0">
                <a:latin typeface="+mj-lt"/>
              </a:rPr>
            </a:br>
            <a:br>
              <a:rPr lang="de-DE" dirty="0">
                <a:latin typeface="+mj-lt"/>
              </a:rPr>
            </a:br>
            <a:endParaRPr lang="de-DE" dirty="0">
              <a:latin typeface="+mj-lt"/>
            </a:endParaRPr>
          </a:p>
          <a:p>
            <a:pPr marL="285750" indent="-285750">
              <a:buFontTx/>
              <a:buChar char="-"/>
            </a:pPr>
            <a:r>
              <a:rPr lang="de-DE" dirty="0" err="1">
                <a:latin typeface="+mj-lt"/>
              </a:rPr>
              <a:t>ePA</a:t>
            </a:r>
            <a:r>
              <a:rPr lang="de-DE" dirty="0">
                <a:latin typeface="+mj-lt"/>
              </a:rPr>
              <a:t>: Basisdokumentation der </a:t>
            </a:r>
            <a:br>
              <a:rPr lang="de-DE" dirty="0">
                <a:latin typeface="+mj-lt"/>
              </a:rPr>
            </a:br>
            <a:r>
              <a:rPr lang="de-DE" dirty="0">
                <a:latin typeface="+mj-lt"/>
              </a:rPr>
              <a:t>Ärzte, Kliniken und Krankenkassen</a:t>
            </a:r>
          </a:p>
        </p:txBody>
      </p:sp>
      <p:grpSp>
        <p:nvGrpSpPr>
          <p:cNvPr id="24" name="Gruppieren 23">
            <a:extLst>
              <a:ext uri="{FF2B5EF4-FFF2-40B4-BE49-F238E27FC236}">
                <a16:creationId xmlns:a16="http://schemas.microsoft.com/office/drawing/2014/main" id="{43A427A4-51FC-4FBA-AE4F-C2765E09E6A1}"/>
              </a:ext>
            </a:extLst>
          </p:cNvPr>
          <p:cNvGrpSpPr/>
          <p:nvPr/>
        </p:nvGrpSpPr>
        <p:grpSpPr>
          <a:xfrm>
            <a:off x="1271463" y="1923433"/>
            <a:ext cx="6120681" cy="4228108"/>
            <a:chOff x="1271463" y="1923432"/>
            <a:chExt cx="6120681" cy="4432921"/>
          </a:xfrm>
        </p:grpSpPr>
        <p:grpSp>
          <p:nvGrpSpPr>
            <p:cNvPr id="10" name="Gruppieren 9">
              <a:extLst>
                <a:ext uri="{FF2B5EF4-FFF2-40B4-BE49-F238E27FC236}">
                  <a16:creationId xmlns:a16="http://schemas.microsoft.com/office/drawing/2014/main" id="{790A78CD-497F-4415-A37F-3B3B25C3A31E}"/>
                </a:ext>
              </a:extLst>
            </p:cNvPr>
            <p:cNvGrpSpPr/>
            <p:nvPr/>
          </p:nvGrpSpPr>
          <p:grpSpPr>
            <a:xfrm>
              <a:off x="1271463" y="3931023"/>
              <a:ext cx="6120681" cy="2425330"/>
              <a:chOff x="1271464" y="4005064"/>
              <a:chExt cx="3030263" cy="2199572"/>
            </a:xfrm>
          </p:grpSpPr>
          <p:sp>
            <p:nvSpPr>
              <p:cNvPr id="8" name="Ellipse 7">
                <a:extLst>
                  <a:ext uri="{FF2B5EF4-FFF2-40B4-BE49-F238E27FC236}">
                    <a16:creationId xmlns:a16="http://schemas.microsoft.com/office/drawing/2014/main" id="{3BD4E8C5-61C7-46E0-8239-066BCC01E9EF}"/>
                  </a:ext>
                </a:extLst>
              </p:cNvPr>
              <p:cNvSpPr/>
              <p:nvPr/>
            </p:nvSpPr>
            <p:spPr>
              <a:xfrm>
                <a:off x="1271464" y="4913018"/>
                <a:ext cx="3024336" cy="1291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9" name="Rechteck 8">
                <a:extLst>
                  <a:ext uri="{FF2B5EF4-FFF2-40B4-BE49-F238E27FC236}">
                    <a16:creationId xmlns:a16="http://schemas.microsoft.com/office/drawing/2014/main" id="{73B8F59A-D12F-4E70-956F-761240D08B82}"/>
                  </a:ext>
                </a:extLst>
              </p:cNvPr>
              <p:cNvSpPr/>
              <p:nvPr/>
            </p:nvSpPr>
            <p:spPr>
              <a:xfrm>
                <a:off x="1271464" y="4653136"/>
                <a:ext cx="3024336" cy="9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7" name="Ellipse 6">
                <a:extLst>
                  <a:ext uri="{FF2B5EF4-FFF2-40B4-BE49-F238E27FC236}">
                    <a16:creationId xmlns:a16="http://schemas.microsoft.com/office/drawing/2014/main" id="{6B68F0B0-95C7-4BF4-A615-0CBE43F3A031}"/>
                  </a:ext>
                </a:extLst>
              </p:cNvPr>
              <p:cNvSpPr/>
              <p:nvPr/>
            </p:nvSpPr>
            <p:spPr>
              <a:xfrm>
                <a:off x="1277391" y="4005064"/>
                <a:ext cx="3024336" cy="1291618"/>
              </a:xfrm>
              <a:prstGeom prst="ellips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grpSp>
        <p:grpSp>
          <p:nvGrpSpPr>
            <p:cNvPr id="11" name="Gruppieren 10">
              <a:extLst>
                <a:ext uri="{FF2B5EF4-FFF2-40B4-BE49-F238E27FC236}">
                  <a16:creationId xmlns:a16="http://schemas.microsoft.com/office/drawing/2014/main" id="{614DDC9A-03C3-439E-887B-2080B9EB808A}"/>
                </a:ext>
              </a:extLst>
            </p:cNvPr>
            <p:cNvGrpSpPr/>
            <p:nvPr/>
          </p:nvGrpSpPr>
          <p:grpSpPr>
            <a:xfrm>
              <a:off x="1487488" y="2937322"/>
              <a:ext cx="5699060" cy="2169506"/>
              <a:chOff x="1244712" y="4005064"/>
              <a:chExt cx="3024336" cy="2333873"/>
            </a:xfrm>
            <a:solidFill>
              <a:schemeClr val="accent3">
                <a:lumMod val="60000"/>
                <a:lumOff val="40000"/>
              </a:schemeClr>
            </a:solidFill>
          </p:grpSpPr>
          <p:sp>
            <p:nvSpPr>
              <p:cNvPr id="12" name="Ellipse 11">
                <a:extLst>
                  <a:ext uri="{FF2B5EF4-FFF2-40B4-BE49-F238E27FC236}">
                    <a16:creationId xmlns:a16="http://schemas.microsoft.com/office/drawing/2014/main" id="{1F5550A1-0435-4E84-B485-B9DDBE7AA84A}"/>
                  </a:ext>
                </a:extLst>
              </p:cNvPr>
              <p:cNvSpPr/>
              <p:nvPr/>
            </p:nvSpPr>
            <p:spPr>
              <a:xfrm>
                <a:off x="1244712" y="5047319"/>
                <a:ext cx="3024336" cy="1291618"/>
              </a:xfrm>
              <a:prstGeom prst="ellips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13" name="Rechteck 12">
                <a:extLst>
                  <a:ext uri="{FF2B5EF4-FFF2-40B4-BE49-F238E27FC236}">
                    <a16:creationId xmlns:a16="http://schemas.microsoft.com/office/drawing/2014/main" id="{FF9458DD-4D43-415D-AC6B-F83FFE6FC3B7}"/>
                  </a:ext>
                </a:extLst>
              </p:cNvPr>
              <p:cNvSpPr/>
              <p:nvPr/>
            </p:nvSpPr>
            <p:spPr>
              <a:xfrm>
                <a:off x="1271464" y="4653136"/>
                <a:ext cx="2997584" cy="936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14" name="Ellipse 13">
                <a:extLst>
                  <a:ext uri="{FF2B5EF4-FFF2-40B4-BE49-F238E27FC236}">
                    <a16:creationId xmlns:a16="http://schemas.microsoft.com/office/drawing/2014/main" id="{E78CD325-78F4-4723-85EE-93FF89AA6D2E}"/>
                  </a:ext>
                </a:extLst>
              </p:cNvPr>
              <p:cNvSpPr/>
              <p:nvPr/>
            </p:nvSpPr>
            <p:spPr>
              <a:xfrm>
                <a:off x="1277391" y="4005064"/>
                <a:ext cx="2991657" cy="1291618"/>
              </a:xfrm>
              <a:prstGeom prst="ellips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grpSp>
        <p:grpSp>
          <p:nvGrpSpPr>
            <p:cNvPr id="15" name="Gruppieren 14">
              <a:extLst>
                <a:ext uri="{FF2B5EF4-FFF2-40B4-BE49-F238E27FC236}">
                  <a16:creationId xmlns:a16="http://schemas.microsoft.com/office/drawing/2014/main" id="{05963D22-C84F-4079-A4E5-A712DF57C949}"/>
                </a:ext>
              </a:extLst>
            </p:cNvPr>
            <p:cNvGrpSpPr/>
            <p:nvPr/>
          </p:nvGrpSpPr>
          <p:grpSpPr>
            <a:xfrm>
              <a:off x="1827808" y="1923432"/>
              <a:ext cx="5144760" cy="2081632"/>
              <a:chOff x="1271464" y="4056563"/>
              <a:chExt cx="3037627" cy="2148073"/>
            </a:xfrm>
            <a:solidFill>
              <a:srgbClr val="FFC000"/>
            </a:solidFill>
          </p:grpSpPr>
          <p:sp>
            <p:nvSpPr>
              <p:cNvPr id="16" name="Ellipse 15">
                <a:extLst>
                  <a:ext uri="{FF2B5EF4-FFF2-40B4-BE49-F238E27FC236}">
                    <a16:creationId xmlns:a16="http://schemas.microsoft.com/office/drawing/2014/main" id="{4C97D193-7835-4C1E-B808-5934910C7ACC}"/>
                  </a:ext>
                </a:extLst>
              </p:cNvPr>
              <p:cNvSpPr/>
              <p:nvPr/>
            </p:nvSpPr>
            <p:spPr>
              <a:xfrm>
                <a:off x="1271464" y="4980505"/>
                <a:ext cx="3024336" cy="1224131"/>
              </a:xfrm>
              <a:prstGeom prst="ellips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17" name="Rechteck 16">
                <a:extLst>
                  <a:ext uri="{FF2B5EF4-FFF2-40B4-BE49-F238E27FC236}">
                    <a16:creationId xmlns:a16="http://schemas.microsoft.com/office/drawing/2014/main" id="{C10F4B70-DFD4-4D91-A30F-1E0C2D7832A4}"/>
                  </a:ext>
                </a:extLst>
              </p:cNvPr>
              <p:cNvSpPr/>
              <p:nvPr/>
            </p:nvSpPr>
            <p:spPr>
              <a:xfrm>
                <a:off x="1271464" y="4858196"/>
                <a:ext cx="3024336" cy="711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18" name="Ellipse 17">
                <a:extLst>
                  <a:ext uri="{FF2B5EF4-FFF2-40B4-BE49-F238E27FC236}">
                    <a16:creationId xmlns:a16="http://schemas.microsoft.com/office/drawing/2014/main" id="{FB73F39E-3B2C-4828-BE8F-2AA15E0BF596}"/>
                  </a:ext>
                </a:extLst>
              </p:cNvPr>
              <p:cNvSpPr/>
              <p:nvPr/>
            </p:nvSpPr>
            <p:spPr>
              <a:xfrm>
                <a:off x="1284755" y="4056563"/>
                <a:ext cx="3024336" cy="1489624"/>
              </a:xfrm>
              <a:prstGeom prst="ellipse">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grpSp>
        <p:sp>
          <p:nvSpPr>
            <p:cNvPr id="19" name="Textfeld 18">
              <a:extLst>
                <a:ext uri="{FF2B5EF4-FFF2-40B4-BE49-F238E27FC236}">
                  <a16:creationId xmlns:a16="http://schemas.microsoft.com/office/drawing/2014/main" id="{D49FBA08-9D62-4303-850E-72FB5BB19E6A}"/>
                </a:ext>
              </a:extLst>
            </p:cNvPr>
            <p:cNvSpPr txBox="1"/>
            <p:nvPr/>
          </p:nvSpPr>
          <p:spPr>
            <a:xfrm>
              <a:off x="1655759" y="5385990"/>
              <a:ext cx="4751365" cy="830997"/>
            </a:xfrm>
            <a:prstGeom prst="rect">
              <a:avLst/>
            </a:prstGeom>
            <a:noFill/>
          </p:spPr>
          <p:txBody>
            <a:bodyPr wrap="none" rtlCol="0">
              <a:spAutoFit/>
            </a:bodyPr>
            <a:lstStyle/>
            <a:p>
              <a:r>
                <a:rPr lang="de-DE" sz="1600" b="1" dirty="0">
                  <a:latin typeface="+mj-lt"/>
                </a:rPr>
                <a:t>Dokumentation und Speichern von Gesundheitsdaten</a:t>
              </a:r>
              <a:br>
                <a:rPr lang="de-DE" sz="1600" dirty="0">
                  <a:latin typeface="+mj-lt"/>
                </a:rPr>
              </a:br>
              <a:r>
                <a:rPr lang="de-DE" sz="1600" dirty="0">
                  <a:latin typeface="+mj-lt"/>
                </a:rPr>
                <a:t>	- Labortests / bildgebende Verfahren</a:t>
              </a:r>
              <a:br>
                <a:rPr lang="de-DE" sz="1600" dirty="0">
                  <a:latin typeface="+mj-lt"/>
                </a:rPr>
              </a:br>
              <a:r>
                <a:rPr lang="de-DE" sz="1600" dirty="0">
                  <a:latin typeface="+mj-lt"/>
                </a:rPr>
                <a:t>	- Medikationspläne</a:t>
              </a:r>
            </a:p>
          </p:txBody>
        </p:sp>
        <p:sp>
          <p:nvSpPr>
            <p:cNvPr id="20" name="Textfeld 19">
              <a:extLst>
                <a:ext uri="{FF2B5EF4-FFF2-40B4-BE49-F238E27FC236}">
                  <a16:creationId xmlns:a16="http://schemas.microsoft.com/office/drawing/2014/main" id="{22DC44BB-53D8-435D-8882-13ED79E3459B}"/>
                </a:ext>
              </a:extLst>
            </p:cNvPr>
            <p:cNvSpPr txBox="1"/>
            <p:nvPr/>
          </p:nvSpPr>
          <p:spPr>
            <a:xfrm>
              <a:off x="2487191" y="4157305"/>
              <a:ext cx="3510448" cy="830997"/>
            </a:xfrm>
            <a:prstGeom prst="rect">
              <a:avLst/>
            </a:prstGeom>
            <a:noFill/>
          </p:spPr>
          <p:txBody>
            <a:bodyPr wrap="none" rtlCol="0">
              <a:spAutoFit/>
            </a:bodyPr>
            <a:lstStyle/>
            <a:p>
              <a:r>
                <a:rPr lang="de-DE" sz="1600" b="1" dirty="0">
                  <a:latin typeface="+mj-lt"/>
                </a:rPr>
                <a:t>Assistenzsysteme</a:t>
              </a:r>
              <a:br>
                <a:rPr lang="de-DE" sz="1600" dirty="0">
                  <a:latin typeface="+mj-lt"/>
                </a:rPr>
              </a:br>
              <a:r>
                <a:rPr lang="de-DE" sz="1600" dirty="0">
                  <a:latin typeface="+mj-lt"/>
                </a:rPr>
                <a:t>- Interventionen (z.B. bei Allergien)</a:t>
              </a:r>
              <a:br>
                <a:rPr lang="de-DE" sz="1600" dirty="0">
                  <a:latin typeface="+mj-lt"/>
                </a:rPr>
              </a:br>
              <a:r>
                <a:rPr lang="de-DE" sz="1600" dirty="0">
                  <a:latin typeface="+mj-lt"/>
                </a:rPr>
                <a:t>- Einblenden von klinischen Anleitungen</a:t>
              </a:r>
            </a:p>
          </p:txBody>
        </p:sp>
        <p:sp>
          <p:nvSpPr>
            <p:cNvPr id="22" name="Textfeld 21">
              <a:extLst>
                <a:ext uri="{FF2B5EF4-FFF2-40B4-BE49-F238E27FC236}">
                  <a16:creationId xmlns:a16="http://schemas.microsoft.com/office/drawing/2014/main" id="{7E349F54-F300-4695-8B38-5F19F6691D9E}"/>
                </a:ext>
              </a:extLst>
            </p:cNvPr>
            <p:cNvSpPr txBox="1"/>
            <p:nvPr/>
          </p:nvSpPr>
          <p:spPr>
            <a:xfrm>
              <a:off x="2783632" y="2112550"/>
              <a:ext cx="3448380" cy="1077218"/>
            </a:xfrm>
            <a:prstGeom prst="rect">
              <a:avLst/>
            </a:prstGeom>
            <a:noFill/>
          </p:spPr>
          <p:txBody>
            <a:bodyPr wrap="none" rtlCol="0">
              <a:spAutoFit/>
            </a:bodyPr>
            <a:lstStyle/>
            <a:p>
              <a:r>
                <a:rPr lang="de-DE" sz="1600" b="1" dirty="0">
                  <a:latin typeface="+mj-lt"/>
                </a:rPr>
                <a:t>Personalisierte Medizin</a:t>
              </a:r>
              <a:br>
                <a:rPr lang="de-DE" sz="1600" dirty="0">
                  <a:latin typeface="+mj-lt"/>
                </a:rPr>
              </a:br>
              <a:r>
                <a:rPr lang="de-DE" sz="1600" dirty="0">
                  <a:latin typeface="+mj-lt"/>
                </a:rPr>
                <a:t>- Integration von Sensordaten</a:t>
              </a:r>
              <a:br>
                <a:rPr lang="de-DE" sz="1600" dirty="0">
                  <a:latin typeface="+mj-lt"/>
                </a:rPr>
              </a:br>
              <a:r>
                <a:rPr lang="de-DE" sz="1600" dirty="0">
                  <a:latin typeface="+mj-lt"/>
                </a:rPr>
                <a:t>- Integration von Genomdaten</a:t>
              </a:r>
              <a:br>
                <a:rPr lang="de-DE" sz="1600" dirty="0">
                  <a:latin typeface="+mj-lt"/>
                </a:rPr>
              </a:br>
              <a:r>
                <a:rPr lang="de-DE" sz="1600" b="1" dirty="0">
                  <a:latin typeface="+mj-lt"/>
                </a:rPr>
                <a:t>Personalisierte Diagnose und Therapie</a:t>
              </a:r>
            </a:p>
          </p:txBody>
        </p:sp>
      </p:grpSp>
      <p:sp>
        <p:nvSpPr>
          <p:cNvPr id="25" name="Textfeld 24">
            <a:extLst>
              <a:ext uri="{FF2B5EF4-FFF2-40B4-BE49-F238E27FC236}">
                <a16:creationId xmlns:a16="http://schemas.microsoft.com/office/drawing/2014/main" id="{AD6A898F-113D-42C2-8857-8ACA7D611F41}"/>
              </a:ext>
            </a:extLst>
          </p:cNvPr>
          <p:cNvSpPr txBox="1"/>
          <p:nvPr/>
        </p:nvSpPr>
        <p:spPr>
          <a:xfrm>
            <a:off x="1824761" y="6180899"/>
            <a:ext cx="745717" cy="230832"/>
          </a:xfrm>
          <a:prstGeom prst="rect">
            <a:avLst/>
          </a:prstGeom>
          <a:noFill/>
        </p:spPr>
        <p:txBody>
          <a:bodyPr wrap="none" rtlCol="0">
            <a:spAutoFit/>
          </a:bodyPr>
          <a:lstStyle/>
          <a:p>
            <a:r>
              <a:rPr lang="de-DE" sz="900" dirty="0">
                <a:latin typeface="+mj-lt"/>
              </a:rPr>
              <a:t>Grafik Peitz </a:t>
            </a:r>
          </a:p>
        </p:txBody>
      </p:sp>
    </p:spTree>
    <p:extLst>
      <p:ext uri="{BB962C8B-B14F-4D97-AF65-F5344CB8AC3E}">
        <p14:creationId xmlns:p14="http://schemas.microsoft.com/office/powerpoint/2010/main" val="353493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AE7ED-A96A-440E-B6BA-E2CD0A3C2DAD}"/>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167A4860-7F20-4D98-B837-FAAFD409C4EA}"/>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55288D59-5C85-4F81-AD11-86382B77BBEB}"/>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2D6A49FB-0197-4100-A366-E32102D98439}"/>
              </a:ext>
            </a:extLst>
          </p:cNvPr>
          <p:cNvSpPr>
            <a:spLocks noGrp="1"/>
          </p:cNvSpPr>
          <p:nvPr>
            <p:ph type="sldNum" sz="quarter" idx="12"/>
          </p:nvPr>
        </p:nvSpPr>
        <p:spPr/>
        <p:txBody>
          <a:bodyPr/>
          <a:lstStyle/>
          <a:p>
            <a:fld id="{1B9DF3C5-EB9C-42D5-B6E3-C5B7910FC980}" type="slidenum">
              <a:rPr lang="de-DE" smtClean="0"/>
              <a:pPr/>
              <a:t>18</a:t>
            </a:fld>
            <a:endParaRPr lang="de-DE"/>
          </a:p>
        </p:txBody>
      </p:sp>
      <p:pic>
        <p:nvPicPr>
          <p:cNvPr id="7" name="Grafik 6">
            <a:extLst>
              <a:ext uri="{FF2B5EF4-FFF2-40B4-BE49-F238E27FC236}">
                <a16:creationId xmlns:a16="http://schemas.microsoft.com/office/drawing/2014/main" id="{D662445B-0634-4E2C-B3F4-1FC288A56F22}"/>
              </a:ext>
            </a:extLst>
          </p:cNvPr>
          <p:cNvPicPr>
            <a:picLocks noChangeAspect="1"/>
          </p:cNvPicPr>
          <p:nvPr/>
        </p:nvPicPr>
        <p:blipFill>
          <a:blip r:embed="rId3"/>
          <a:stretch>
            <a:fillRect/>
          </a:stretch>
        </p:blipFill>
        <p:spPr>
          <a:xfrm>
            <a:off x="366713" y="1027536"/>
            <a:ext cx="9977760" cy="5639964"/>
          </a:xfrm>
          <a:prstGeom prst="rect">
            <a:avLst/>
          </a:prstGeom>
        </p:spPr>
      </p:pic>
      <p:sp>
        <p:nvSpPr>
          <p:cNvPr id="8" name="Textfeld 7">
            <a:extLst>
              <a:ext uri="{FF2B5EF4-FFF2-40B4-BE49-F238E27FC236}">
                <a16:creationId xmlns:a16="http://schemas.microsoft.com/office/drawing/2014/main" id="{366C2F9E-8900-46FD-B61C-9149D0B697A8}"/>
              </a:ext>
            </a:extLst>
          </p:cNvPr>
          <p:cNvSpPr txBox="1"/>
          <p:nvPr/>
        </p:nvSpPr>
        <p:spPr>
          <a:xfrm>
            <a:off x="6960096" y="3477400"/>
            <a:ext cx="4992649" cy="1569660"/>
          </a:xfrm>
          <a:prstGeom prst="rect">
            <a:avLst/>
          </a:prstGeom>
          <a:solidFill>
            <a:schemeClr val="accent1">
              <a:lumMod val="20000"/>
              <a:lumOff val="80000"/>
            </a:schemeClr>
          </a:solidFill>
        </p:spPr>
        <p:txBody>
          <a:bodyPr wrap="none" rtlCol="0">
            <a:spAutoFit/>
          </a:bodyPr>
          <a:lstStyle/>
          <a:p>
            <a:r>
              <a:rPr lang="de-DE" sz="2000" dirty="0">
                <a:latin typeface="+mj-lt"/>
              </a:rPr>
              <a:t>In USA ist das schon Realität.</a:t>
            </a:r>
            <a:br>
              <a:rPr lang="de-DE" sz="2000" dirty="0">
                <a:latin typeface="+mj-lt"/>
              </a:rPr>
            </a:br>
            <a:r>
              <a:rPr lang="de-DE" sz="2000" dirty="0">
                <a:latin typeface="+mj-lt"/>
              </a:rPr>
              <a:t>Da kann jeder seine Gesundheitsdaten </a:t>
            </a:r>
            <a:br>
              <a:rPr lang="de-DE" sz="2000" dirty="0">
                <a:latin typeface="+mj-lt"/>
              </a:rPr>
            </a:br>
            <a:r>
              <a:rPr lang="de-DE" sz="2000" dirty="0">
                <a:latin typeface="+mj-lt"/>
              </a:rPr>
              <a:t>über das Smartphone abrufen und pflegen</a:t>
            </a:r>
            <a:r>
              <a:rPr lang="de-DE" dirty="0"/>
              <a:t>.</a:t>
            </a:r>
            <a:br>
              <a:rPr lang="de-DE" dirty="0"/>
            </a:br>
            <a:br>
              <a:rPr lang="de-DE" dirty="0"/>
            </a:br>
            <a:r>
              <a:rPr lang="de-DE" dirty="0"/>
              <a:t>Hier die Gesundheitsakte von Prof. Dr. Böttinger</a:t>
            </a:r>
          </a:p>
        </p:txBody>
      </p:sp>
    </p:spTree>
    <p:extLst>
      <p:ext uri="{BB962C8B-B14F-4D97-AF65-F5344CB8AC3E}">
        <p14:creationId xmlns:p14="http://schemas.microsoft.com/office/powerpoint/2010/main" val="134796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1E879-BD86-4981-97ED-9F110AFABF59}"/>
              </a:ext>
            </a:extLst>
          </p:cNvPr>
          <p:cNvSpPr>
            <a:spLocks noGrp="1"/>
          </p:cNvSpPr>
          <p:nvPr>
            <p:ph type="title"/>
          </p:nvPr>
        </p:nvSpPr>
        <p:spPr>
          <a:xfrm>
            <a:off x="609600" y="704088"/>
            <a:ext cx="10972800" cy="852704"/>
          </a:xfrm>
        </p:spPr>
        <p:txBody>
          <a:bodyPr>
            <a:normAutofit fontScale="90000"/>
          </a:bodyPr>
          <a:lstStyle/>
          <a:p>
            <a:r>
              <a:rPr lang="de-DE" dirty="0"/>
              <a:t>Ethische, rechtliche und gesellschaftliche Schlussfolgerung </a:t>
            </a:r>
          </a:p>
        </p:txBody>
      </p:sp>
      <p:sp>
        <p:nvSpPr>
          <p:cNvPr id="4" name="Datumsplatzhalter 3">
            <a:extLst>
              <a:ext uri="{FF2B5EF4-FFF2-40B4-BE49-F238E27FC236}">
                <a16:creationId xmlns:a16="http://schemas.microsoft.com/office/drawing/2014/main" id="{4FFEB099-53EF-44D4-A031-4635FD7DB1CC}"/>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F25AD90B-BD26-4F39-9AF7-5E61F02CD68A}"/>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8D32D629-DC14-4DAF-AAAF-A3C565C8A480}"/>
              </a:ext>
            </a:extLst>
          </p:cNvPr>
          <p:cNvSpPr>
            <a:spLocks noGrp="1"/>
          </p:cNvSpPr>
          <p:nvPr>
            <p:ph type="sldNum" sz="quarter" idx="12"/>
          </p:nvPr>
        </p:nvSpPr>
        <p:spPr/>
        <p:txBody>
          <a:bodyPr/>
          <a:lstStyle/>
          <a:p>
            <a:fld id="{1B9DF3C5-EB9C-42D5-B6E3-C5B7910FC980}" type="slidenum">
              <a:rPr lang="de-DE" smtClean="0"/>
              <a:pPr/>
              <a:t>19</a:t>
            </a:fld>
            <a:endParaRPr lang="de-DE"/>
          </a:p>
        </p:txBody>
      </p:sp>
      <p:pic>
        <p:nvPicPr>
          <p:cNvPr id="7" name="Grafik 6">
            <a:extLst>
              <a:ext uri="{FF2B5EF4-FFF2-40B4-BE49-F238E27FC236}">
                <a16:creationId xmlns:a16="http://schemas.microsoft.com/office/drawing/2014/main" id="{D8226956-EAC4-4F6E-A3E1-ADC2583AB53A}"/>
              </a:ext>
            </a:extLst>
          </p:cNvPr>
          <p:cNvPicPr>
            <a:picLocks noChangeAspect="1"/>
          </p:cNvPicPr>
          <p:nvPr/>
        </p:nvPicPr>
        <p:blipFill>
          <a:blip r:embed="rId3"/>
          <a:stretch>
            <a:fillRect/>
          </a:stretch>
        </p:blipFill>
        <p:spPr>
          <a:xfrm>
            <a:off x="598783" y="1988840"/>
            <a:ext cx="3336978" cy="3173989"/>
          </a:xfrm>
          <a:prstGeom prst="rect">
            <a:avLst/>
          </a:prstGeom>
        </p:spPr>
      </p:pic>
      <p:sp>
        <p:nvSpPr>
          <p:cNvPr id="8" name="Rechteck 7">
            <a:extLst>
              <a:ext uri="{FF2B5EF4-FFF2-40B4-BE49-F238E27FC236}">
                <a16:creationId xmlns:a16="http://schemas.microsoft.com/office/drawing/2014/main" id="{D9C8B408-110F-4B3C-AF22-8CEC3E6E1A5B}"/>
              </a:ext>
            </a:extLst>
          </p:cNvPr>
          <p:cNvSpPr/>
          <p:nvPr/>
        </p:nvSpPr>
        <p:spPr>
          <a:xfrm>
            <a:off x="4295800" y="1772816"/>
            <a:ext cx="7920880" cy="3785652"/>
          </a:xfrm>
          <a:prstGeom prst="rect">
            <a:avLst/>
          </a:prstGeom>
        </p:spPr>
        <p:txBody>
          <a:bodyPr wrap="square">
            <a:spAutoFit/>
          </a:bodyPr>
          <a:lstStyle/>
          <a:p>
            <a:r>
              <a:rPr lang="de-DE" sz="2000" b="1" dirty="0">
                <a:latin typeface="+mj-lt"/>
              </a:rPr>
              <a:t>Oberstes Ziel ist die Sicherung der informationellen Selbstbestimmung der Bürger und Patienten. </a:t>
            </a:r>
            <a:r>
              <a:rPr lang="de-DE" dirty="0">
                <a:latin typeface="+mj-lt"/>
              </a:rPr>
              <a:t>(Urteil Bundesverfassungsgericht 1983)</a:t>
            </a:r>
            <a:br>
              <a:rPr lang="de-DE" dirty="0">
                <a:latin typeface="+mj-lt"/>
              </a:rPr>
            </a:br>
            <a:r>
              <a:rPr lang="de-DE" sz="2000" dirty="0">
                <a:latin typeface="+mj-lt"/>
              </a:rPr>
              <a:t>- Meine Daten gehören mir</a:t>
            </a:r>
            <a:br>
              <a:rPr lang="de-DE" sz="2000" dirty="0">
                <a:latin typeface="+mj-lt"/>
              </a:rPr>
            </a:br>
            <a:r>
              <a:rPr lang="de-DE" sz="2000" dirty="0">
                <a:latin typeface="+mj-lt"/>
              </a:rPr>
              <a:t>- Ich kann bestimmen wer sie wie verwenden darf </a:t>
            </a:r>
          </a:p>
          <a:p>
            <a:br>
              <a:rPr lang="de-DE" sz="2000" dirty="0">
                <a:latin typeface="+mj-lt"/>
              </a:rPr>
            </a:br>
            <a:r>
              <a:rPr lang="de-DE" sz="2000" b="1" dirty="0">
                <a:latin typeface="+mj-lt"/>
              </a:rPr>
              <a:t>Sie muss jedoch zurücktreten gegen andere gesellschaftliche Ziele</a:t>
            </a:r>
            <a:r>
              <a:rPr lang="de-DE" sz="2000" dirty="0">
                <a:latin typeface="+mj-lt"/>
              </a:rPr>
              <a:t>, wie:  </a:t>
            </a:r>
            <a:br>
              <a:rPr lang="de-DE" sz="2000" dirty="0">
                <a:latin typeface="+mj-lt"/>
              </a:rPr>
            </a:br>
            <a:r>
              <a:rPr lang="de-DE" sz="2000" dirty="0">
                <a:latin typeface="+mj-lt"/>
              </a:rPr>
              <a:t>- Vermeidung von Epidemien (Infektionsschutzgesetz),  </a:t>
            </a:r>
            <a:br>
              <a:rPr lang="de-DE" sz="2000" dirty="0">
                <a:latin typeface="+mj-lt"/>
              </a:rPr>
            </a:br>
            <a:r>
              <a:rPr lang="de-DE" sz="2000" dirty="0">
                <a:latin typeface="+mj-lt"/>
              </a:rPr>
              <a:t>-  Therapiesicherheit (anonymisierte Meldung von Nebenwirkungen oder </a:t>
            </a:r>
            <a:br>
              <a:rPr lang="de-DE" sz="2000" dirty="0">
                <a:latin typeface="+mj-lt"/>
              </a:rPr>
            </a:br>
            <a:r>
              <a:rPr lang="de-DE" sz="2000" dirty="0">
                <a:latin typeface="+mj-lt"/>
              </a:rPr>
              <a:t>    Vigilanz = Vorsicht/Umsicht der Gesundheitsbehörden, z.B. Contergan) </a:t>
            </a:r>
            <a:br>
              <a:rPr lang="de-DE" sz="2000" dirty="0">
                <a:latin typeface="+mj-lt"/>
              </a:rPr>
            </a:br>
            <a:r>
              <a:rPr lang="de-DE" sz="2000" dirty="0">
                <a:latin typeface="+mj-lt"/>
              </a:rPr>
              <a:t>-  Freiheit der Wissenschaft (anonymisierte Daten)</a:t>
            </a:r>
            <a:br>
              <a:rPr lang="de-DE" sz="2000" dirty="0">
                <a:latin typeface="+mj-lt"/>
              </a:rPr>
            </a:br>
            <a:r>
              <a:rPr lang="de-DE" sz="2000" dirty="0"/>
              <a:t>- Gerechte Zuweisung der Ressourcen </a:t>
            </a:r>
            <a:br>
              <a:rPr lang="de-DE" sz="2000" dirty="0"/>
            </a:br>
            <a:r>
              <a:rPr lang="de-DE" sz="2000" dirty="0"/>
              <a:t>  (leistungsbezogene Abrechnung gemäß Sozialgesetzbuch),</a:t>
            </a:r>
            <a:endParaRPr lang="de-DE" sz="2000" dirty="0">
              <a:latin typeface="+mj-lt"/>
            </a:endParaRPr>
          </a:p>
        </p:txBody>
      </p:sp>
    </p:spTree>
    <p:extLst>
      <p:ext uri="{BB962C8B-B14F-4D97-AF65-F5344CB8AC3E}">
        <p14:creationId xmlns:p14="http://schemas.microsoft.com/office/powerpoint/2010/main" val="358281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268EE-E50D-4AE0-809F-2D87BD7A9118}"/>
              </a:ext>
            </a:extLst>
          </p:cNvPr>
          <p:cNvSpPr>
            <a:spLocks noGrp="1"/>
          </p:cNvSpPr>
          <p:nvPr>
            <p:ph type="title"/>
          </p:nvPr>
        </p:nvSpPr>
        <p:spPr>
          <a:xfrm>
            <a:off x="609600" y="704088"/>
            <a:ext cx="10972800" cy="780696"/>
          </a:xfrm>
        </p:spPr>
        <p:txBody>
          <a:bodyPr/>
          <a:lstStyle/>
          <a:p>
            <a:r>
              <a:rPr lang="de-DE" dirty="0"/>
              <a:t>Digital-Health-Index (internationaler Vergleich)</a:t>
            </a:r>
          </a:p>
        </p:txBody>
      </p:sp>
      <p:sp>
        <p:nvSpPr>
          <p:cNvPr id="4" name="Datumsplatzhalter 3">
            <a:extLst>
              <a:ext uri="{FF2B5EF4-FFF2-40B4-BE49-F238E27FC236}">
                <a16:creationId xmlns:a16="http://schemas.microsoft.com/office/drawing/2014/main" id="{7B6F96D2-6186-417C-A62A-2F929F8E706F}"/>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E2D35B61-B9F7-4611-8825-C188B1317555}"/>
              </a:ext>
            </a:extLst>
          </p:cNvPr>
          <p:cNvSpPr>
            <a:spLocks noGrp="1"/>
          </p:cNvSpPr>
          <p:nvPr>
            <p:ph type="ftr" sz="quarter" idx="11"/>
          </p:nvPr>
        </p:nvSpPr>
        <p:spPr>
          <a:xfrm>
            <a:off x="3556000" y="6356353"/>
            <a:ext cx="4470400" cy="365125"/>
          </a:xfrm>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1D2AEE30-2A36-4EA7-BFFB-C2373D91CAF1}"/>
              </a:ext>
            </a:extLst>
          </p:cNvPr>
          <p:cNvSpPr>
            <a:spLocks noGrp="1"/>
          </p:cNvSpPr>
          <p:nvPr>
            <p:ph type="sldNum" sz="quarter" idx="12"/>
          </p:nvPr>
        </p:nvSpPr>
        <p:spPr/>
        <p:txBody>
          <a:bodyPr/>
          <a:lstStyle/>
          <a:p>
            <a:fld id="{1B9DF3C5-EB9C-42D5-B6E3-C5B7910FC980}" type="slidenum">
              <a:rPr lang="de-DE" smtClean="0"/>
              <a:pPr/>
              <a:t>2</a:t>
            </a:fld>
            <a:endParaRPr lang="de-DE"/>
          </a:p>
        </p:txBody>
      </p:sp>
      <p:pic>
        <p:nvPicPr>
          <p:cNvPr id="7" name="Grafik 6">
            <a:extLst>
              <a:ext uri="{FF2B5EF4-FFF2-40B4-BE49-F238E27FC236}">
                <a16:creationId xmlns:a16="http://schemas.microsoft.com/office/drawing/2014/main" id="{45BC003C-758A-484D-8385-F3FF5DAEBFE1}"/>
              </a:ext>
            </a:extLst>
          </p:cNvPr>
          <p:cNvPicPr>
            <a:picLocks noChangeAspect="1"/>
          </p:cNvPicPr>
          <p:nvPr/>
        </p:nvPicPr>
        <p:blipFill>
          <a:blip r:embed="rId3"/>
          <a:stretch>
            <a:fillRect/>
          </a:stretch>
        </p:blipFill>
        <p:spPr>
          <a:xfrm>
            <a:off x="612981" y="1700808"/>
            <a:ext cx="9218472" cy="4807952"/>
          </a:xfrm>
          <a:prstGeom prst="rect">
            <a:avLst/>
          </a:prstGeom>
        </p:spPr>
      </p:pic>
      <p:cxnSp>
        <p:nvCxnSpPr>
          <p:cNvPr id="10" name="Gerade Verbindung mit Pfeil 9">
            <a:extLst>
              <a:ext uri="{FF2B5EF4-FFF2-40B4-BE49-F238E27FC236}">
                <a16:creationId xmlns:a16="http://schemas.microsoft.com/office/drawing/2014/main" id="{FEB3F7B8-DA20-4D31-A67D-1FDE9CD3C779}"/>
              </a:ext>
            </a:extLst>
          </p:cNvPr>
          <p:cNvCxnSpPr/>
          <p:nvPr/>
        </p:nvCxnSpPr>
        <p:spPr>
          <a:xfrm>
            <a:off x="335360" y="5394988"/>
            <a:ext cx="108012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638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4F1FF-F033-4D70-A229-B9169EFCA634}"/>
              </a:ext>
            </a:extLst>
          </p:cNvPr>
          <p:cNvSpPr>
            <a:spLocks noGrp="1"/>
          </p:cNvSpPr>
          <p:nvPr>
            <p:ph type="title"/>
          </p:nvPr>
        </p:nvSpPr>
        <p:spPr>
          <a:xfrm>
            <a:off x="609600" y="704088"/>
            <a:ext cx="10972800" cy="813529"/>
          </a:xfrm>
        </p:spPr>
        <p:txBody>
          <a:bodyPr>
            <a:normAutofit fontScale="90000"/>
          </a:bodyPr>
          <a:lstStyle/>
          <a:p>
            <a:r>
              <a:rPr lang="de-DE" dirty="0"/>
              <a:t>Ethische, rechtliche und gesellschaftliche Schlussfolgerung </a:t>
            </a:r>
          </a:p>
        </p:txBody>
      </p:sp>
      <p:sp>
        <p:nvSpPr>
          <p:cNvPr id="4" name="Datumsplatzhalter 3">
            <a:extLst>
              <a:ext uri="{FF2B5EF4-FFF2-40B4-BE49-F238E27FC236}">
                <a16:creationId xmlns:a16="http://schemas.microsoft.com/office/drawing/2014/main" id="{F8490BC5-17AF-4903-9D64-B6D4BEE247EF}"/>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2C980B27-E682-4876-8D41-0EEAC7A3EA00}"/>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C7593167-77A6-452A-B32A-9524F696C729}"/>
              </a:ext>
            </a:extLst>
          </p:cNvPr>
          <p:cNvSpPr>
            <a:spLocks noGrp="1"/>
          </p:cNvSpPr>
          <p:nvPr>
            <p:ph type="sldNum" sz="quarter" idx="12"/>
          </p:nvPr>
        </p:nvSpPr>
        <p:spPr/>
        <p:txBody>
          <a:bodyPr/>
          <a:lstStyle/>
          <a:p>
            <a:fld id="{1B9DF3C5-EB9C-42D5-B6E3-C5B7910FC980}" type="slidenum">
              <a:rPr lang="de-DE" smtClean="0"/>
              <a:pPr/>
              <a:t>20</a:t>
            </a:fld>
            <a:endParaRPr lang="de-DE"/>
          </a:p>
        </p:txBody>
      </p:sp>
      <p:pic>
        <p:nvPicPr>
          <p:cNvPr id="7" name="Grafik 6">
            <a:extLst>
              <a:ext uri="{FF2B5EF4-FFF2-40B4-BE49-F238E27FC236}">
                <a16:creationId xmlns:a16="http://schemas.microsoft.com/office/drawing/2014/main" id="{5537F608-49B4-4FEF-B982-A2E87ED12D98}"/>
              </a:ext>
            </a:extLst>
          </p:cNvPr>
          <p:cNvPicPr>
            <a:picLocks noChangeAspect="1"/>
          </p:cNvPicPr>
          <p:nvPr/>
        </p:nvPicPr>
        <p:blipFill>
          <a:blip r:embed="rId3"/>
          <a:stretch>
            <a:fillRect/>
          </a:stretch>
        </p:blipFill>
        <p:spPr>
          <a:xfrm>
            <a:off x="479376" y="2132857"/>
            <a:ext cx="3744416" cy="3608256"/>
          </a:xfrm>
          <a:prstGeom prst="rect">
            <a:avLst/>
          </a:prstGeom>
        </p:spPr>
      </p:pic>
      <p:sp>
        <p:nvSpPr>
          <p:cNvPr id="8" name="Rechteck 7">
            <a:extLst>
              <a:ext uri="{FF2B5EF4-FFF2-40B4-BE49-F238E27FC236}">
                <a16:creationId xmlns:a16="http://schemas.microsoft.com/office/drawing/2014/main" id="{409F1089-9DD6-4297-80EF-BF2BEE6A22BF}"/>
              </a:ext>
            </a:extLst>
          </p:cNvPr>
          <p:cNvSpPr/>
          <p:nvPr/>
        </p:nvSpPr>
        <p:spPr>
          <a:xfrm>
            <a:off x="4262803" y="2564904"/>
            <a:ext cx="7920880" cy="3170099"/>
          </a:xfrm>
          <a:prstGeom prst="rect">
            <a:avLst/>
          </a:prstGeom>
        </p:spPr>
        <p:txBody>
          <a:bodyPr wrap="square">
            <a:spAutoFit/>
          </a:bodyPr>
          <a:lstStyle/>
          <a:p>
            <a:r>
              <a:rPr lang="de-DE" sz="2000" b="1" dirty="0">
                <a:latin typeface="+mj-lt"/>
              </a:rPr>
              <a:t>Um diesen Ansprüchen gerecht zu werden, </a:t>
            </a:r>
            <a:br>
              <a:rPr lang="de-DE" sz="2000" b="1" dirty="0">
                <a:latin typeface="+mj-lt"/>
              </a:rPr>
            </a:br>
            <a:r>
              <a:rPr lang="de-DE" sz="2000" b="1" dirty="0">
                <a:latin typeface="+mj-lt"/>
              </a:rPr>
              <a:t>man muss vor dem Hintergrund der ständigen Weiterentwicklung</a:t>
            </a:r>
            <a:br>
              <a:rPr lang="de-DE" sz="2000" b="1" dirty="0">
                <a:latin typeface="+mj-lt"/>
              </a:rPr>
            </a:br>
            <a:r>
              <a:rPr lang="de-DE" sz="2000" b="1" dirty="0">
                <a:latin typeface="+mj-lt"/>
              </a:rPr>
              <a:t>immer wieder neu diskutieren und neu entscheiden:</a:t>
            </a:r>
            <a:br>
              <a:rPr lang="de-DE" sz="2000" b="1" dirty="0">
                <a:latin typeface="+mj-lt"/>
              </a:rPr>
            </a:br>
            <a:br>
              <a:rPr lang="de-DE" sz="2000" b="1" dirty="0">
                <a:latin typeface="+mj-lt"/>
              </a:rPr>
            </a:br>
            <a:r>
              <a:rPr lang="de-DE" sz="2000" b="1" dirty="0">
                <a:latin typeface="+mj-lt"/>
              </a:rPr>
              <a:t>- </a:t>
            </a:r>
            <a:r>
              <a:rPr lang="de-DE" sz="2000" dirty="0">
                <a:latin typeface="+mj-lt"/>
              </a:rPr>
              <a:t>Was will der Patient</a:t>
            </a:r>
            <a:br>
              <a:rPr lang="de-DE" sz="2000" dirty="0">
                <a:latin typeface="+mj-lt"/>
              </a:rPr>
            </a:br>
            <a:r>
              <a:rPr lang="de-DE" sz="2000" dirty="0">
                <a:latin typeface="+mj-lt"/>
              </a:rPr>
              <a:t>- Wem gehören die Daten</a:t>
            </a:r>
            <a:br>
              <a:rPr lang="de-DE" sz="2000" dirty="0">
                <a:latin typeface="+mj-lt"/>
              </a:rPr>
            </a:br>
            <a:r>
              <a:rPr lang="de-DE" sz="2000" dirty="0">
                <a:latin typeface="+mj-lt"/>
              </a:rPr>
              <a:t>- Wie kann Ungleichheit vermieden werden</a:t>
            </a:r>
            <a:br>
              <a:rPr lang="de-DE" sz="2000" dirty="0">
                <a:latin typeface="+mj-lt"/>
              </a:rPr>
            </a:br>
            <a:r>
              <a:rPr lang="de-DE" sz="2000" dirty="0">
                <a:latin typeface="+mj-lt"/>
              </a:rPr>
              <a:t>- Was bedeutet das für das Arzt- Patienenverhältnis</a:t>
            </a:r>
            <a:br>
              <a:rPr lang="de-DE" sz="2000" dirty="0">
                <a:latin typeface="+mj-lt"/>
              </a:rPr>
            </a:br>
            <a:br>
              <a:rPr lang="de-DE" sz="2000" dirty="0">
                <a:latin typeface="+mj-lt"/>
              </a:rPr>
            </a:br>
            <a:r>
              <a:rPr lang="de-DE" sz="2000" b="1" dirty="0">
                <a:latin typeface="+mj-lt"/>
              </a:rPr>
              <a:t>Das ist ein ständiger Anpassungsprozess</a:t>
            </a:r>
          </a:p>
        </p:txBody>
      </p:sp>
      <p:pic>
        <p:nvPicPr>
          <p:cNvPr id="9" name="Grafik 8">
            <a:extLst>
              <a:ext uri="{FF2B5EF4-FFF2-40B4-BE49-F238E27FC236}">
                <a16:creationId xmlns:a16="http://schemas.microsoft.com/office/drawing/2014/main" id="{4A1C8289-8FE9-40FB-81C1-08F10300C41B}"/>
              </a:ext>
            </a:extLst>
          </p:cNvPr>
          <p:cNvPicPr>
            <a:picLocks noChangeAspect="1"/>
          </p:cNvPicPr>
          <p:nvPr/>
        </p:nvPicPr>
        <p:blipFill>
          <a:blip r:embed="rId4"/>
          <a:stretch>
            <a:fillRect/>
          </a:stretch>
        </p:blipFill>
        <p:spPr>
          <a:xfrm>
            <a:off x="983432" y="5791339"/>
            <a:ext cx="4476750" cy="276225"/>
          </a:xfrm>
          <a:prstGeom prst="rect">
            <a:avLst/>
          </a:prstGeom>
        </p:spPr>
      </p:pic>
    </p:spTree>
    <p:extLst>
      <p:ext uri="{BB962C8B-B14F-4D97-AF65-F5344CB8AC3E}">
        <p14:creationId xmlns:p14="http://schemas.microsoft.com/office/powerpoint/2010/main" val="3656337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ED37E-6FE3-4F14-8F43-3CA6B83B53B1}"/>
              </a:ext>
            </a:extLst>
          </p:cNvPr>
          <p:cNvSpPr>
            <a:spLocks noGrp="1"/>
          </p:cNvSpPr>
          <p:nvPr>
            <p:ph type="title"/>
          </p:nvPr>
        </p:nvSpPr>
        <p:spPr>
          <a:xfrm>
            <a:off x="609600" y="704088"/>
            <a:ext cx="10972800" cy="774864"/>
          </a:xfrm>
        </p:spPr>
        <p:txBody>
          <a:bodyPr>
            <a:normAutofit/>
          </a:bodyPr>
          <a:lstStyle/>
          <a:p>
            <a:r>
              <a:rPr lang="de-DE" sz="4000" dirty="0"/>
              <a:t>Mobile Gesundheits-Apps und -Geräte: hilft das? </a:t>
            </a:r>
          </a:p>
        </p:txBody>
      </p:sp>
      <p:sp>
        <p:nvSpPr>
          <p:cNvPr id="4" name="Datumsplatzhalter 3">
            <a:extLst>
              <a:ext uri="{FF2B5EF4-FFF2-40B4-BE49-F238E27FC236}">
                <a16:creationId xmlns:a16="http://schemas.microsoft.com/office/drawing/2014/main" id="{C8074221-8543-4450-828B-5D1189F4BDA7}"/>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07D25EE7-9904-4C1E-B257-ADEDE2CF5CE4}"/>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D936B8E5-F8A4-4422-AB00-18AD81B207C5}"/>
              </a:ext>
            </a:extLst>
          </p:cNvPr>
          <p:cNvSpPr>
            <a:spLocks noGrp="1"/>
          </p:cNvSpPr>
          <p:nvPr>
            <p:ph type="sldNum" sz="quarter" idx="12"/>
          </p:nvPr>
        </p:nvSpPr>
        <p:spPr/>
        <p:txBody>
          <a:bodyPr/>
          <a:lstStyle/>
          <a:p>
            <a:fld id="{1B9DF3C5-EB9C-42D5-B6E3-C5B7910FC980}" type="slidenum">
              <a:rPr lang="de-DE" smtClean="0"/>
              <a:pPr/>
              <a:t>21</a:t>
            </a:fld>
            <a:endParaRPr lang="de-DE"/>
          </a:p>
        </p:txBody>
      </p:sp>
      <p:pic>
        <p:nvPicPr>
          <p:cNvPr id="7" name="Grafik 6">
            <a:extLst>
              <a:ext uri="{FF2B5EF4-FFF2-40B4-BE49-F238E27FC236}">
                <a16:creationId xmlns:a16="http://schemas.microsoft.com/office/drawing/2014/main" id="{96715C15-55F3-4CB3-A2CB-418D6144DF7D}"/>
              </a:ext>
            </a:extLst>
          </p:cNvPr>
          <p:cNvPicPr>
            <a:picLocks noChangeAspect="1"/>
          </p:cNvPicPr>
          <p:nvPr/>
        </p:nvPicPr>
        <p:blipFill>
          <a:blip r:embed="rId3"/>
          <a:stretch>
            <a:fillRect/>
          </a:stretch>
        </p:blipFill>
        <p:spPr>
          <a:xfrm>
            <a:off x="479377" y="1988841"/>
            <a:ext cx="6840760" cy="3689092"/>
          </a:xfrm>
          <a:prstGeom prst="rect">
            <a:avLst/>
          </a:prstGeom>
        </p:spPr>
      </p:pic>
      <p:pic>
        <p:nvPicPr>
          <p:cNvPr id="8" name="Grafik 7">
            <a:extLst>
              <a:ext uri="{FF2B5EF4-FFF2-40B4-BE49-F238E27FC236}">
                <a16:creationId xmlns:a16="http://schemas.microsoft.com/office/drawing/2014/main" id="{972A2EF8-A520-44D0-98B1-6FCAEDE573E7}"/>
              </a:ext>
            </a:extLst>
          </p:cNvPr>
          <p:cNvPicPr>
            <a:picLocks noChangeAspect="1"/>
          </p:cNvPicPr>
          <p:nvPr/>
        </p:nvPicPr>
        <p:blipFill>
          <a:blip r:embed="rId4"/>
          <a:stretch>
            <a:fillRect/>
          </a:stretch>
        </p:blipFill>
        <p:spPr>
          <a:xfrm>
            <a:off x="590600" y="5661248"/>
            <a:ext cx="4476750" cy="276225"/>
          </a:xfrm>
          <a:prstGeom prst="rect">
            <a:avLst/>
          </a:prstGeom>
        </p:spPr>
      </p:pic>
      <p:sp>
        <p:nvSpPr>
          <p:cNvPr id="9" name="Textfeld 8">
            <a:extLst>
              <a:ext uri="{FF2B5EF4-FFF2-40B4-BE49-F238E27FC236}">
                <a16:creationId xmlns:a16="http://schemas.microsoft.com/office/drawing/2014/main" id="{EEC0AB47-30F0-4475-A0D6-C8C1B2380D2C}"/>
              </a:ext>
            </a:extLst>
          </p:cNvPr>
          <p:cNvSpPr txBox="1"/>
          <p:nvPr/>
        </p:nvSpPr>
        <p:spPr>
          <a:xfrm>
            <a:off x="7608168" y="1982851"/>
            <a:ext cx="3726854" cy="923330"/>
          </a:xfrm>
          <a:prstGeom prst="rect">
            <a:avLst/>
          </a:prstGeom>
          <a:noFill/>
        </p:spPr>
        <p:txBody>
          <a:bodyPr wrap="none" rtlCol="0">
            <a:spAutoFit/>
          </a:bodyPr>
          <a:lstStyle/>
          <a:p>
            <a:r>
              <a:rPr lang="de-DE" b="1" dirty="0">
                <a:latin typeface="+mj-lt"/>
              </a:rPr>
              <a:t>Ein unüberschaubarer riesiger Markt</a:t>
            </a:r>
          </a:p>
          <a:p>
            <a:r>
              <a:rPr lang="de-DE" dirty="0">
                <a:latin typeface="+mj-lt"/>
              </a:rPr>
              <a:t>- Viele unnütze und unwirksame Apps</a:t>
            </a:r>
            <a:br>
              <a:rPr lang="de-DE" dirty="0">
                <a:latin typeface="+mj-lt"/>
              </a:rPr>
            </a:br>
            <a:r>
              <a:rPr lang="de-DE" dirty="0">
                <a:latin typeface="+mj-lt"/>
              </a:rPr>
              <a:t>- Einige wenige, die wirklich helfen</a:t>
            </a:r>
            <a:endParaRPr lang="de-DE" sz="1600" dirty="0"/>
          </a:p>
        </p:txBody>
      </p:sp>
      <p:sp>
        <p:nvSpPr>
          <p:cNvPr id="10" name="Textfeld 9">
            <a:extLst>
              <a:ext uri="{FF2B5EF4-FFF2-40B4-BE49-F238E27FC236}">
                <a16:creationId xmlns:a16="http://schemas.microsoft.com/office/drawing/2014/main" id="{89226EB8-2D69-4829-8B41-DB9ADF7905EF}"/>
              </a:ext>
            </a:extLst>
          </p:cNvPr>
          <p:cNvSpPr txBox="1"/>
          <p:nvPr/>
        </p:nvSpPr>
        <p:spPr>
          <a:xfrm>
            <a:off x="7608168" y="3169102"/>
            <a:ext cx="4080669" cy="1200329"/>
          </a:xfrm>
          <a:prstGeom prst="rect">
            <a:avLst/>
          </a:prstGeom>
          <a:noFill/>
        </p:spPr>
        <p:txBody>
          <a:bodyPr wrap="none" rtlCol="0">
            <a:spAutoFit/>
          </a:bodyPr>
          <a:lstStyle/>
          <a:p>
            <a:r>
              <a:rPr lang="de-DE" b="1" dirty="0">
                <a:latin typeface="+mj-lt"/>
              </a:rPr>
              <a:t>Eine Bewertungskommission</a:t>
            </a:r>
          </a:p>
          <a:p>
            <a:r>
              <a:rPr lang="de-DE" dirty="0">
                <a:latin typeface="+mj-lt"/>
              </a:rPr>
              <a:t>- Prüft Apps und Geräte auf medizinische </a:t>
            </a:r>
            <a:br>
              <a:rPr lang="de-DE" dirty="0">
                <a:latin typeface="+mj-lt"/>
              </a:rPr>
            </a:br>
            <a:r>
              <a:rPr lang="de-DE" dirty="0">
                <a:latin typeface="+mj-lt"/>
              </a:rPr>
              <a:t>  Wirksamkeit</a:t>
            </a:r>
            <a:br>
              <a:rPr lang="de-DE" dirty="0">
                <a:latin typeface="+mj-lt"/>
              </a:rPr>
            </a:br>
            <a:r>
              <a:rPr lang="de-DE" dirty="0">
                <a:latin typeface="+mj-lt"/>
              </a:rPr>
              <a:t>- Gibt sie als medizinisches Produkt frei</a:t>
            </a:r>
            <a:endParaRPr lang="de-DE" sz="1600" dirty="0"/>
          </a:p>
        </p:txBody>
      </p:sp>
      <p:sp>
        <p:nvSpPr>
          <p:cNvPr id="11" name="Textfeld 10">
            <a:extLst>
              <a:ext uri="{FF2B5EF4-FFF2-40B4-BE49-F238E27FC236}">
                <a16:creationId xmlns:a16="http://schemas.microsoft.com/office/drawing/2014/main" id="{65259180-AB6C-4879-8488-7A4B0C2FF7A5}"/>
              </a:ext>
            </a:extLst>
          </p:cNvPr>
          <p:cNvSpPr txBox="1"/>
          <p:nvPr/>
        </p:nvSpPr>
        <p:spPr>
          <a:xfrm>
            <a:off x="7612902" y="4493649"/>
            <a:ext cx="4037580" cy="1754326"/>
          </a:xfrm>
          <a:prstGeom prst="rect">
            <a:avLst/>
          </a:prstGeom>
          <a:noFill/>
        </p:spPr>
        <p:txBody>
          <a:bodyPr wrap="none" rtlCol="0">
            <a:spAutoFit/>
          </a:bodyPr>
          <a:lstStyle/>
          <a:p>
            <a:r>
              <a:rPr lang="de-DE" b="1" dirty="0">
                <a:latin typeface="+mj-lt"/>
              </a:rPr>
              <a:t>Medizinische Apps und Geräte</a:t>
            </a:r>
          </a:p>
          <a:p>
            <a:r>
              <a:rPr lang="de-DE" dirty="0">
                <a:latin typeface="+mj-lt"/>
              </a:rPr>
              <a:t>- Können vom Arzt verschrieben werden</a:t>
            </a:r>
            <a:br>
              <a:rPr lang="de-DE" dirty="0">
                <a:latin typeface="+mj-lt"/>
              </a:rPr>
            </a:br>
            <a:r>
              <a:rPr lang="de-DE" dirty="0">
                <a:latin typeface="+mj-lt"/>
              </a:rPr>
              <a:t>- Kosten können von der Krankenkasse </a:t>
            </a:r>
            <a:br>
              <a:rPr lang="de-DE" dirty="0">
                <a:latin typeface="+mj-lt"/>
              </a:rPr>
            </a:br>
            <a:r>
              <a:rPr lang="de-DE" dirty="0">
                <a:latin typeface="+mj-lt"/>
              </a:rPr>
              <a:t>   übernommen werden</a:t>
            </a:r>
            <a:br>
              <a:rPr lang="de-DE" dirty="0">
                <a:latin typeface="+mj-lt"/>
              </a:rPr>
            </a:br>
            <a:r>
              <a:rPr lang="de-DE" dirty="0">
                <a:latin typeface="+mj-lt"/>
              </a:rPr>
              <a:t>- Ein Übersicht hat die Krankenkasse und </a:t>
            </a:r>
            <a:br>
              <a:rPr lang="de-DE" dirty="0">
                <a:latin typeface="+mj-lt"/>
              </a:rPr>
            </a:br>
            <a:r>
              <a:rPr lang="de-DE" dirty="0">
                <a:latin typeface="+mj-lt"/>
              </a:rPr>
              <a:t>  ev. der Arzt</a:t>
            </a:r>
            <a:endParaRPr lang="de-DE" sz="1600" dirty="0"/>
          </a:p>
        </p:txBody>
      </p:sp>
    </p:spTree>
    <p:extLst>
      <p:ext uri="{BB962C8B-B14F-4D97-AF65-F5344CB8AC3E}">
        <p14:creationId xmlns:p14="http://schemas.microsoft.com/office/powerpoint/2010/main" val="10929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3845C-96F4-41EB-B1DB-44DD91276A74}"/>
              </a:ext>
            </a:extLst>
          </p:cNvPr>
          <p:cNvSpPr>
            <a:spLocks noGrp="1"/>
          </p:cNvSpPr>
          <p:nvPr>
            <p:ph type="title"/>
          </p:nvPr>
        </p:nvSpPr>
        <p:spPr/>
        <p:txBody>
          <a:bodyPr>
            <a:normAutofit fontScale="90000"/>
          </a:bodyPr>
          <a:lstStyle/>
          <a:p>
            <a:r>
              <a:rPr lang="de-DE" dirty="0"/>
              <a:t>Vom </a:t>
            </a:r>
            <a:r>
              <a:rPr lang="de-DE" dirty="0" err="1"/>
              <a:t>Konsumer</a:t>
            </a:r>
            <a:r>
              <a:rPr lang="de-DE" dirty="0"/>
              <a:t>-Gerät zum Medizinprodukt - Gesundheitsüberwachung mit tragbaren Sensoren</a:t>
            </a:r>
          </a:p>
        </p:txBody>
      </p:sp>
      <p:sp>
        <p:nvSpPr>
          <p:cNvPr id="4" name="Datumsplatzhalter 3">
            <a:extLst>
              <a:ext uri="{FF2B5EF4-FFF2-40B4-BE49-F238E27FC236}">
                <a16:creationId xmlns:a16="http://schemas.microsoft.com/office/drawing/2014/main" id="{62768CDC-7F9E-420A-8D07-69C39314F461}"/>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A8AEB854-F388-43E1-B976-895150FB81B4}"/>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5EF46EA1-BA8C-41EC-950F-14066729BF04}"/>
              </a:ext>
            </a:extLst>
          </p:cNvPr>
          <p:cNvSpPr>
            <a:spLocks noGrp="1"/>
          </p:cNvSpPr>
          <p:nvPr>
            <p:ph type="sldNum" sz="quarter" idx="12"/>
          </p:nvPr>
        </p:nvSpPr>
        <p:spPr/>
        <p:txBody>
          <a:bodyPr/>
          <a:lstStyle/>
          <a:p>
            <a:fld id="{1B9DF3C5-EB9C-42D5-B6E3-C5B7910FC980}" type="slidenum">
              <a:rPr lang="de-DE" smtClean="0"/>
              <a:pPr/>
              <a:t>22</a:t>
            </a:fld>
            <a:endParaRPr lang="de-DE"/>
          </a:p>
        </p:txBody>
      </p:sp>
      <p:pic>
        <p:nvPicPr>
          <p:cNvPr id="7" name="Grafik 6">
            <a:extLst>
              <a:ext uri="{FF2B5EF4-FFF2-40B4-BE49-F238E27FC236}">
                <a16:creationId xmlns:a16="http://schemas.microsoft.com/office/drawing/2014/main" id="{5B006FD3-1F34-4EF6-BC20-19F0A941DE21}"/>
              </a:ext>
            </a:extLst>
          </p:cNvPr>
          <p:cNvPicPr>
            <a:picLocks noChangeAspect="1"/>
          </p:cNvPicPr>
          <p:nvPr/>
        </p:nvPicPr>
        <p:blipFill>
          <a:blip r:embed="rId3"/>
          <a:stretch>
            <a:fillRect/>
          </a:stretch>
        </p:blipFill>
        <p:spPr>
          <a:xfrm>
            <a:off x="381000" y="1979090"/>
            <a:ext cx="4850904" cy="4287243"/>
          </a:xfrm>
          <a:prstGeom prst="rect">
            <a:avLst/>
          </a:prstGeom>
        </p:spPr>
      </p:pic>
      <p:pic>
        <p:nvPicPr>
          <p:cNvPr id="1026" name="Picture 2" descr="Lediglich durch Scannen den Glukosewert messen. Quelle:Melanie Klenke/Abbott">
            <a:extLst>
              <a:ext uri="{FF2B5EF4-FFF2-40B4-BE49-F238E27FC236}">
                <a16:creationId xmlns:a16="http://schemas.microsoft.com/office/drawing/2014/main" id="{E4057BB5-B2A8-4185-992D-A91E432AD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44" y="2005404"/>
            <a:ext cx="5710028" cy="387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5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527F6-7D77-4ACF-AD10-447633CDB59A}"/>
              </a:ext>
            </a:extLst>
          </p:cNvPr>
          <p:cNvSpPr>
            <a:spLocks noGrp="1"/>
          </p:cNvSpPr>
          <p:nvPr>
            <p:ph type="title"/>
          </p:nvPr>
        </p:nvSpPr>
        <p:spPr/>
        <p:txBody>
          <a:bodyPr/>
          <a:lstStyle/>
          <a:p>
            <a:r>
              <a:rPr lang="de-DE" dirty="0"/>
              <a:t>Allgegenwärtige Sensorik = unauffällige Sensorik</a:t>
            </a:r>
          </a:p>
        </p:txBody>
      </p:sp>
      <p:sp>
        <p:nvSpPr>
          <p:cNvPr id="4" name="Datumsplatzhalter 3">
            <a:extLst>
              <a:ext uri="{FF2B5EF4-FFF2-40B4-BE49-F238E27FC236}">
                <a16:creationId xmlns:a16="http://schemas.microsoft.com/office/drawing/2014/main" id="{96CCD36A-19F7-41F8-A47C-D906B01CE16E}"/>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45F43C14-D7A9-4FD7-88F2-7A7087B12911}"/>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56502032-79E7-4A5B-B900-41EAA35FFACF}"/>
              </a:ext>
            </a:extLst>
          </p:cNvPr>
          <p:cNvSpPr>
            <a:spLocks noGrp="1"/>
          </p:cNvSpPr>
          <p:nvPr>
            <p:ph type="sldNum" sz="quarter" idx="12"/>
          </p:nvPr>
        </p:nvSpPr>
        <p:spPr/>
        <p:txBody>
          <a:bodyPr/>
          <a:lstStyle/>
          <a:p>
            <a:fld id="{1B9DF3C5-EB9C-42D5-B6E3-C5B7910FC980}" type="slidenum">
              <a:rPr lang="de-DE" smtClean="0"/>
              <a:pPr/>
              <a:t>23</a:t>
            </a:fld>
            <a:endParaRPr lang="de-DE"/>
          </a:p>
        </p:txBody>
      </p:sp>
      <p:pic>
        <p:nvPicPr>
          <p:cNvPr id="1028" name="Picture 4" descr="Quellbild anzeigen">
            <a:extLst>
              <a:ext uri="{FF2B5EF4-FFF2-40B4-BE49-F238E27FC236}">
                <a16:creationId xmlns:a16="http://schemas.microsoft.com/office/drawing/2014/main" id="{5EB97C77-D080-46E8-805B-CEC35F2E74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695"/>
          <a:stretch/>
        </p:blipFill>
        <p:spPr bwMode="auto">
          <a:xfrm>
            <a:off x="7853288" y="2144949"/>
            <a:ext cx="3767260" cy="3174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http://www.overdigital.com/wp-content/uploads/2012/02/Nike_Plus_Sensor_8144.jpg">
            <a:extLst>
              <a:ext uri="{FF2B5EF4-FFF2-40B4-BE49-F238E27FC236}">
                <a16:creationId xmlns:a16="http://schemas.microsoft.com/office/drawing/2014/main" id="{30843975-9919-4DCC-B9D8-36D06DBBA4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14" t="10923" r="23434" b="12615"/>
          <a:stretch/>
        </p:blipFill>
        <p:spPr bwMode="auto">
          <a:xfrm>
            <a:off x="6061085" y="2144949"/>
            <a:ext cx="1381968" cy="3224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hteck 6">
            <a:extLst>
              <a:ext uri="{FF2B5EF4-FFF2-40B4-BE49-F238E27FC236}">
                <a16:creationId xmlns:a16="http://schemas.microsoft.com/office/drawing/2014/main" id="{CC476FFA-F6CF-48CF-A63D-739AD91E26FA}"/>
              </a:ext>
            </a:extLst>
          </p:cNvPr>
          <p:cNvSpPr/>
          <p:nvPr/>
        </p:nvSpPr>
        <p:spPr>
          <a:xfrm>
            <a:off x="6004450" y="5472533"/>
            <a:ext cx="1728192" cy="461665"/>
          </a:xfrm>
          <a:prstGeom prst="rect">
            <a:avLst/>
          </a:prstGeom>
        </p:spPr>
        <p:txBody>
          <a:bodyPr wrap="square">
            <a:spAutoFit/>
          </a:bodyPr>
          <a:lstStyle/>
          <a:p>
            <a:r>
              <a:rPr lang="de-DE" sz="800" dirty="0">
                <a:hlinkClick r:id="rId5"/>
              </a:rPr>
              <a:t>http://www.overdigital.com/wp-content/uploads/2012/02/Nike_Plus_Sensor_8144.jpg</a:t>
            </a:r>
            <a:endParaRPr lang="de-DE" sz="800" dirty="0"/>
          </a:p>
        </p:txBody>
      </p:sp>
      <p:sp>
        <p:nvSpPr>
          <p:cNvPr id="8" name="Rechteck 7">
            <a:extLst>
              <a:ext uri="{FF2B5EF4-FFF2-40B4-BE49-F238E27FC236}">
                <a16:creationId xmlns:a16="http://schemas.microsoft.com/office/drawing/2014/main" id="{6A0B1DBA-0360-4606-8486-14F8E99D8954}"/>
              </a:ext>
            </a:extLst>
          </p:cNvPr>
          <p:cNvSpPr/>
          <p:nvPr/>
        </p:nvSpPr>
        <p:spPr>
          <a:xfrm>
            <a:off x="7759371" y="5386400"/>
            <a:ext cx="3955094" cy="461665"/>
          </a:xfrm>
          <a:prstGeom prst="rect">
            <a:avLst/>
          </a:prstGeom>
        </p:spPr>
        <p:txBody>
          <a:bodyPr wrap="square">
            <a:spAutoFit/>
          </a:bodyPr>
          <a:lstStyle/>
          <a:p>
            <a:r>
              <a:rPr lang="de-DE" sz="800" dirty="0">
                <a:hlinkClick r:id="rId6"/>
              </a:rPr>
              <a:t>https://www.bing.com/images/search?q=windel+mit+sensoren&amp;qs=n&amp;form=QBIDMH&amp;sp=-1&amp;pq=windel+mit+sensoren&amp;sc=2-19&amp;cvid=3117E2B7F895475B98014DD04CB0E9D2&amp;first=1&amp;scenario=ImageHoverTitle</a:t>
            </a:r>
            <a:endParaRPr lang="de-DE" sz="800" dirty="0"/>
          </a:p>
        </p:txBody>
      </p:sp>
      <p:pic>
        <p:nvPicPr>
          <p:cNvPr id="1032" name="Picture 8" descr="Quellbild anzeigen">
            <a:extLst>
              <a:ext uri="{FF2B5EF4-FFF2-40B4-BE49-F238E27FC236}">
                <a16:creationId xmlns:a16="http://schemas.microsoft.com/office/drawing/2014/main" id="{23D31A78-8BB4-46D4-AA66-19AAE2B68D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77" y="2130241"/>
            <a:ext cx="4819251" cy="3212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hteck 9">
            <a:extLst>
              <a:ext uri="{FF2B5EF4-FFF2-40B4-BE49-F238E27FC236}">
                <a16:creationId xmlns:a16="http://schemas.microsoft.com/office/drawing/2014/main" id="{01B291F0-91F7-4939-BC34-BBC48D7ECFE8}"/>
              </a:ext>
            </a:extLst>
          </p:cNvPr>
          <p:cNvSpPr/>
          <p:nvPr/>
        </p:nvSpPr>
        <p:spPr>
          <a:xfrm>
            <a:off x="609600" y="5422364"/>
            <a:ext cx="4910336" cy="707886"/>
          </a:xfrm>
          <a:prstGeom prst="rect">
            <a:avLst/>
          </a:prstGeom>
        </p:spPr>
        <p:txBody>
          <a:bodyPr wrap="square">
            <a:spAutoFit/>
          </a:bodyPr>
          <a:lstStyle/>
          <a:p>
            <a:r>
              <a:rPr lang="de-DE" sz="800" dirty="0">
                <a:hlinkClick r:id="rId8"/>
              </a:rPr>
              <a:t>https://www.bing.com/images/search?view=detailV2&amp;ccid=qWkwldrF&amp;id=E61DAB0CBAF0AB4240752C6DE67A3CD5C3EF3AD2&amp;thid=OIP.qWkwldrFicR8rtZSFENkGgHaE8&amp;mediaurl=https%3a%2f%2fi.pinimg.com%2foriginals%2fe7%2f35%2f5a%2fe7355a2729c46c9f5d8646734385ba2a.jpg&amp;exph=640&amp;expw=960&amp;q=sensoren+in+kleidung&amp;simid=608028375602171653&amp;ck=64690E3B83D51A8BAFF3B94811E43DDD&amp;selectedIndex=1&amp;FORM=IRPRST&amp;ajaxhist=0</a:t>
            </a:r>
            <a:endParaRPr lang="de-DE" sz="800" dirty="0"/>
          </a:p>
        </p:txBody>
      </p:sp>
    </p:spTree>
    <p:extLst>
      <p:ext uri="{BB962C8B-B14F-4D97-AF65-F5344CB8AC3E}">
        <p14:creationId xmlns:p14="http://schemas.microsoft.com/office/powerpoint/2010/main" val="64836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58A2E-95C5-4B6D-8427-3B3AECECBFE3}"/>
              </a:ext>
            </a:extLst>
          </p:cNvPr>
          <p:cNvSpPr>
            <a:spLocks noGrp="1"/>
          </p:cNvSpPr>
          <p:nvPr>
            <p:ph type="title"/>
          </p:nvPr>
        </p:nvSpPr>
        <p:spPr/>
        <p:txBody>
          <a:bodyPr/>
          <a:lstStyle/>
          <a:p>
            <a:r>
              <a:rPr lang="de-DE" dirty="0"/>
              <a:t>Auswertung der Sensordaten</a:t>
            </a:r>
          </a:p>
        </p:txBody>
      </p:sp>
      <p:sp>
        <p:nvSpPr>
          <p:cNvPr id="4" name="Datumsplatzhalter 3">
            <a:extLst>
              <a:ext uri="{FF2B5EF4-FFF2-40B4-BE49-F238E27FC236}">
                <a16:creationId xmlns:a16="http://schemas.microsoft.com/office/drawing/2014/main" id="{11958DAF-4890-45A6-A4AE-B37CF480C4B4}"/>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F3EA1069-189F-4EAB-AE25-ACFC51A10C15}"/>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3D723B97-BA80-4116-A05D-CDAE1F484B6E}"/>
              </a:ext>
            </a:extLst>
          </p:cNvPr>
          <p:cNvSpPr>
            <a:spLocks noGrp="1"/>
          </p:cNvSpPr>
          <p:nvPr>
            <p:ph type="sldNum" sz="quarter" idx="12"/>
          </p:nvPr>
        </p:nvSpPr>
        <p:spPr/>
        <p:txBody>
          <a:bodyPr/>
          <a:lstStyle/>
          <a:p>
            <a:fld id="{1B9DF3C5-EB9C-42D5-B6E3-C5B7910FC980}" type="slidenum">
              <a:rPr lang="de-DE" smtClean="0"/>
              <a:pPr/>
              <a:t>24</a:t>
            </a:fld>
            <a:endParaRPr lang="de-DE"/>
          </a:p>
        </p:txBody>
      </p:sp>
      <p:pic>
        <p:nvPicPr>
          <p:cNvPr id="7" name="Picture 2" descr="Quellbild anzeigen">
            <a:extLst>
              <a:ext uri="{FF2B5EF4-FFF2-40B4-BE49-F238E27FC236}">
                <a16:creationId xmlns:a16="http://schemas.microsoft.com/office/drawing/2014/main" id="{11BB41B6-1CF2-4E00-A1EE-80099E1578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76" y="1988840"/>
            <a:ext cx="4813867"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hteck 7">
            <a:extLst>
              <a:ext uri="{FF2B5EF4-FFF2-40B4-BE49-F238E27FC236}">
                <a16:creationId xmlns:a16="http://schemas.microsoft.com/office/drawing/2014/main" id="{A74349C7-055B-4FDC-A55E-EC52B34503E5}"/>
              </a:ext>
            </a:extLst>
          </p:cNvPr>
          <p:cNvSpPr/>
          <p:nvPr/>
        </p:nvSpPr>
        <p:spPr>
          <a:xfrm>
            <a:off x="551384" y="5026671"/>
            <a:ext cx="2013693" cy="215444"/>
          </a:xfrm>
          <a:prstGeom prst="rect">
            <a:avLst/>
          </a:prstGeom>
        </p:spPr>
        <p:txBody>
          <a:bodyPr wrap="none">
            <a:spAutoFit/>
          </a:bodyPr>
          <a:lstStyle/>
          <a:p>
            <a:r>
              <a:rPr lang="de-DE" sz="800" dirty="0">
                <a:hlinkClick r:id="rId4"/>
              </a:rPr>
              <a:t>https://www.ibi.com/analytics-platform/</a:t>
            </a:r>
            <a:endParaRPr lang="de-DE" sz="800" dirty="0"/>
          </a:p>
        </p:txBody>
      </p:sp>
      <p:sp>
        <p:nvSpPr>
          <p:cNvPr id="9" name="Textfeld 8">
            <a:extLst>
              <a:ext uri="{FF2B5EF4-FFF2-40B4-BE49-F238E27FC236}">
                <a16:creationId xmlns:a16="http://schemas.microsoft.com/office/drawing/2014/main" id="{EE2C5C87-0FBC-4269-AFF4-C60F2AFF4055}"/>
              </a:ext>
            </a:extLst>
          </p:cNvPr>
          <p:cNvSpPr txBox="1"/>
          <p:nvPr/>
        </p:nvSpPr>
        <p:spPr>
          <a:xfrm>
            <a:off x="6096000" y="2060848"/>
            <a:ext cx="5478936" cy="3139321"/>
          </a:xfrm>
          <a:prstGeom prst="rect">
            <a:avLst/>
          </a:prstGeom>
          <a:noFill/>
        </p:spPr>
        <p:txBody>
          <a:bodyPr wrap="none" rtlCol="0">
            <a:spAutoFit/>
          </a:bodyPr>
          <a:lstStyle/>
          <a:p>
            <a:r>
              <a:rPr lang="de-DE" b="1" dirty="0">
                <a:latin typeface="+mj-lt"/>
              </a:rPr>
              <a:t>Big Data</a:t>
            </a:r>
            <a:br>
              <a:rPr lang="de-DE" dirty="0">
                <a:latin typeface="+mj-lt"/>
              </a:rPr>
            </a:br>
            <a:r>
              <a:rPr lang="de-DE" dirty="0">
                <a:latin typeface="+mj-lt"/>
              </a:rPr>
              <a:t>Zunächst werden alle Sensorsignale werden einfach nur </a:t>
            </a:r>
            <a:br>
              <a:rPr lang="de-DE" dirty="0">
                <a:latin typeface="+mj-lt"/>
              </a:rPr>
            </a:br>
            <a:r>
              <a:rPr lang="de-DE" dirty="0">
                <a:latin typeface="+mj-lt"/>
              </a:rPr>
              <a:t>gesammelt.</a:t>
            </a:r>
          </a:p>
          <a:p>
            <a:endParaRPr lang="de-DE" dirty="0">
              <a:latin typeface="+mj-lt"/>
            </a:endParaRPr>
          </a:p>
          <a:p>
            <a:r>
              <a:rPr lang="de-DE" b="1" dirty="0">
                <a:latin typeface="+mj-lt"/>
              </a:rPr>
              <a:t>Analytics</a:t>
            </a:r>
            <a:br>
              <a:rPr lang="de-DE" dirty="0">
                <a:latin typeface="+mj-lt"/>
              </a:rPr>
            </a:br>
            <a:r>
              <a:rPr lang="de-DE" dirty="0">
                <a:latin typeface="+mj-lt"/>
              </a:rPr>
              <a:t>Im zweiten Schritt werden sie von Programmen sortiert, </a:t>
            </a:r>
            <a:br>
              <a:rPr lang="de-DE" dirty="0">
                <a:latin typeface="+mj-lt"/>
              </a:rPr>
            </a:br>
            <a:r>
              <a:rPr lang="de-DE" dirty="0">
                <a:latin typeface="+mj-lt"/>
              </a:rPr>
              <a:t>gruppiert und bestimmten Bereichen zugewiesen.</a:t>
            </a:r>
            <a:br>
              <a:rPr lang="de-DE" dirty="0">
                <a:latin typeface="+mj-lt"/>
              </a:rPr>
            </a:br>
            <a:br>
              <a:rPr lang="de-DE" dirty="0">
                <a:latin typeface="+mj-lt"/>
              </a:rPr>
            </a:br>
            <a:r>
              <a:rPr lang="de-DE" b="1" dirty="0" err="1">
                <a:latin typeface="+mj-lt"/>
              </a:rPr>
              <a:t>Decisions</a:t>
            </a:r>
            <a:r>
              <a:rPr lang="de-DE" b="1" dirty="0">
                <a:latin typeface="+mj-lt"/>
              </a:rPr>
              <a:t> (Entscheidungen)</a:t>
            </a:r>
            <a:br>
              <a:rPr lang="de-DE" b="1" dirty="0">
                <a:latin typeface="+mj-lt"/>
              </a:rPr>
            </a:br>
            <a:r>
              <a:rPr lang="de-DE" dirty="0">
                <a:latin typeface="+mj-lt"/>
              </a:rPr>
              <a:t>Im dritten Schritt werden Analysen erstellt und dem</a:t>
            </a:r>
            <a:br>
              <a:rPr lang="de-DE" dirty="0">
                <a:latin typeface="+mj-lt"/>
              </a:rPr>
            </a:br>
            <a:r>
              <a:rPr lang="de-DE" dirty="0">
                <a:latin typeface="+mj-lt"/>
              </a:rPr>
              <a:t>Arzt als Entscheidungshilfe vorgelegt.</a:t>
            </a:r>
          </a:p>
        </p:txBody>
      </p:sp>
    </p:spTree>
    <p:extLst>
      <p:ext uri="{BB962C8B-B14F-4D97-AF65-F5344CB8AC3E}">
        <p14:creationId xmlns:p14="http://schemas.microsoft.com/office/powerpoint/2010/main" val="139425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BB86E-CD86-4004-BFFA-61D7CCAFA695}"/>
              </a:ext>
            </a:extLst>
          </p:cNvPr>
          <p:cNvSpPr>
            <a:spLocks noGrp="1"/>
          </p:cNvSpPr>
          <p:nvPr>
            <p:ph type="title"/>
          </p:nvPr>
        </p:nvSpPr>
        <p:spPr>
          <a:xfrm>
            <a:off x="609600" y="704088"/>
            <a:ext cx="10972800" cy="780696"/>
          </a:xfrm>
        </p:spPr>
        <p:txBody>
          <a:bodyPr>
            <a:normAutofit/>
          </a:bodyPr>
          <a:lstStyle/>
          <a:p>
            <a:r>
              <a:rPr lang="de-DE" dirty="0"/>
              <a:t> </a:t>
            </a:r>
            <a:r>
              <a:rPr lang="de-DE" sz="4000" dirty="0"/>
              <a:t>Telemedizin</a:t>
            </a:r>
            <a:r>
              <a:rPr lang="de-DE" dirty="0"/>
              <a:t> – </a:t>
            </a:r>
            <a:r>
              <a:rPr lang="de-DE" sz="3600" dirty="0"/>
              <a:t>Lösung gefunden - Problem gesucht?</a:t>
            </a:r>
            <a:endParaRPr lang="de-DE" dirty="0"/>
          </a:p>
        </p:txBody>
      </p:sp>
      <p:sp>
        <p:nvSpPr>
          <p:cNvPr id="4" name="Datumsplatzhalter 3">
            <a:extLst>
              <a:ext uri="{FF2B5EF4-FFF2-40B4-BE49-F238E27FC236}">
                <a16:creationId xmlns:a16="http://schemas.microsoft.com/office/drawing/2014/main" id="{B3F2AFEC-1FCA-4620-916C-558869202143}"/>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190E5E70-A8AE-4453-8F98-C27B2E92372A}"/>
              </a:ext>
            </a:extLst>
          </p:cNvPr>
          <p:cNvSpPr>
            <a:spLocks noGrp="1"/>
          </p:cNvSpPr>
          <p:nvPr>
            <p:ph type="ftr" sz="quarter" idx="11"/>
          </p:nvPr>
        </p:nvSpPr>
        <p:spPr>
          <a:xfrm>
            <a:off x="3556000" y="6376243"/>
            <a:ext cx="4470400" cy="365125"/>
          </a:xfrm>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8EE3B480-D37B-435C-A6CB-A0C5F01AE242}"/>
              </a:ext>
            </a:extLst>
          </p:cNvPr>
          <p:cNvSpPr>
            <a:spLocks noGrp="1"/>
          </p:cNvSpPr>
          <p:nvPr>
            <p:ph type="sldNum" sz="quarter" idx="12"/>
          </p:nvPr>
        </p:nvSpPr>
        <p:spPr/>
        <p:txBody>
          <a:bodyPr/>
          <a:lstStyle/>
          <a:p>
            <a:fld id="{1B9DF3C5-EB9C-42D5-B6E3-C5B7910FC980}" type="slidenum">
              <a:rPr lang="de-DE" smtClean="0"/>
              <a:pPr/>
              <a:t>25</a:t>
            </a:fld>
            <a:endParaRPr lang="de-DE"/>
          </a:p>
        </p:txBody>
      </p:sp>
      <p:pic>
        <p:nvPicPr>
          <p:cNvPr id="3" name="Grafik 2">
            <a:extLst>
              <a:ext uri="{FF2B5EF4-FFF2-40B4-BE49-F238E27FC236}">
                <a16:creationId xmlns:a16="http://schemas.microsoft.com/office/drawing/2014/main" id="{8ABB9024-FDFC-4B0A-94BF-F0F451D078AB}"/>
              </a:ext>
            </a:extLst>
          </p:cNvPr>
          <p:cNvPicPr>
            <a:picLocks noChangeAspect="1"/>
          </p:cNvPicPr>
          <p:nvPr/>
        </p:nvPicPr>
        <p:blipFill>
          <a:blip r:embed="rId3"/>
          <a:stretch>
            <a:fillRect/>
          </a:stretch>
        </p:blipFill>
        <p:spPr>
          <a:xfrm>
            <a:off x="767407" y="1575881"/>
            <a:ext cx="3528223" cy="1881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Quellbild anzeigen">
            <a:extLst>
              <a:ext uri="{FF2B5EF4-FFF2-40B4-BE49-F238E27FC236}">
                <a16:creationId xmlns:a16="http://schemas.microsoft.com/office/drawing/2014/main" id="{22E9919A-DF8C-4BFE-9B8D-A5CE2638A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3674641"/>
            <a:ext cx="3527024" cy="2346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hteck 8">
            <a:extLst>
              <a:ext uri="{FF2B5EF4-FFF2-40B4-BE49-F238E27FC236}">
                <a16:creationId xmlns:a16="http://schemas.microsoft.com/office/drawing/2014/main" id="{23201E36-9156-465F-AF14-A9CAA2309CB8}"/>
              </a:ext>
            </a:extLst>
          </p:cNvPr>
          <p:cNvSpPr/>
          <p:nvPr/>
        </p:nvSpPr>
        <p:spPr>
          <a:xfrm>
            <a:off x="695400" y="6135687"/>
            <a:ext cx="2255912" cy="461665"/>
          </a:xfrm>
          <a:prstGeom prst="rect">
            <a:avLst/>
          </a:prstGeom>
        </p:spPr>
        <p:txBody>
          <a:bodyPr wrap="square">
            <a:spAutoFit/>
          </a:bodyPr>
          <a:lstStyle/>
          <a:p>
            <a:r>
              <a:rPr lang="de-DE" sz="800" dirty="0">
                <a:hlinkClick r:id="rId5"/>
              </a:rPr>
              <a:t>https://www.eztalks.com/video-conference/uses-of-video-conferencing-in-healthcare.html</a:t>
            </a:r>
            <a:endParaRPr lang="de-DE" sz="800" dirty="0"/>
          </a:p>
        </p:txBody>
      </p:sp>
      <p:sp>
        <p:nvSpPr>
          <p:cNvPr id="10" name="Textfeld 9">
            <a:extLst>
              <a:ext uri="{FF2B5EF4-FFF2-40B4-BE49-F238E27FC236}">
                <a16:creationId xmlns:a16="http://schemas.microsoft.com/office/drawing/2014/main" id="{59E38CF5-2989-485E-BA34-65FAD30C82C1}"/>
              </a:ext>
            </a:extLst>
          </p:cNvPr>
          <p:cNvSpPr txBox="1"/>
          <p:nvPr/>
        </p:nvSpPr>
        <p:spPr>
          <a:xfrm>
            <a:off x="4654380" y="2452826"/>
            <a:ext cx="6443880" cy="707886"/>
          </a:xfrm>
          <a:prstGeom prst="rect">
            <a:avLst/>
          </a:prstGeom>
          <a:noFill/>
        </p:spPr>
        <p:txBody>
          <a:bodyPr wrap="none" rtlCol="0">
            <a:spAutoFit/>
          </a:bodyPr>
          <a:lstStyle/>
          <a:p>
            <a:r>
              <a:rPr lang="de-DE" sz="2000" dirty="0">
                <a:latin typeface="+mj-lt"/>
              </a:rPr>
              <a:t>Müssen infektiöse Patienten in der Praxis sitzen und andere </a:t>
            </a:r>
            <a:br>
              <a:rPr lang="de-DE" sz="2000" dirty="0">
                <a:latin typeface="+mj-lt"/>
              </a:rPr>
            </a:br>
            <a:r>
              <a:rPr lang="de-DE" sz="2000" dirty="0">
                <a:latin typeface="+mj-lt"/>
              </a:rPr>
              <a:t>anstecken? </a:t>
            </a:r>
          </a:p>
        </p:txBody>
      </p:sp>
      <p:sp>
        <p:nvSpPr>
          <p:cNvPr id="12" name="Textfeld 11">
            <a:extLst>
              <a:ext uri="{FF2B5EF4-FFF2-40B4-BE49-F238E27FC236}">
                <a16:creationId xmlns:a16="http://schemas.microsoft.com/office/drawing/2014/main" id="{BCBE2358-DE4A-466D-975D-73EACAF7D779}"/>
              </a:ext>
            </a:extLst>
          </p:cNvPr>
          <p:cNvSpPr txBox="1"/>
          <p:nvPr/>
        </p:nvSpPr>
        <p:spPr>
          <a:xfrm>
            <a:off x="4654380" y="3153162"/>
            <a:ext cx="6170472" cy="707886"/>
          </a:xfrm>
          <a:prstGeom prst="rect">
            <a:avLst/>
          </a:prstGeom>
          <a:noFill/>
        </p:spPr>
        <p:txBody>
          <a:bodyPr wrap="none" rtlCol="0">
            <a:spAutoFit/>
          </a:bodyPr>
          <a:lstStyle/>
          <a:p>
            <a:r>
              <a:rPr lang="de-DE" sz="2000" dirty="0">
                <a:latin typeface="+mj-lt"/>
              </a:rPr>
              <a:t>Müssen </a:t>
            </a:r>
            <a:r>
              <a:rPr lang="de-DE" sz="2000" dirty="0">
                <a:solidFill>
                  <a:srgbClr val="FF0000"/>
                </a:solidFill>
                <a:latin typeface="+mj-lt"/>
              </a:rPr>
              <a:t>dauerkranke</a:t>
            </a:r>
            <a:r>
              <a:rPr lang="de-DE" sz="2000" dirty="0">
                <a:latin typeface="+mj-lt"/>
              </a:rPr>
              <a:t> Patienten mit eindeutiger Diagnose </a:t>
            </a:r>
            <a:br>
              <a:rPr lang="de-DE" sz="2000" dirty="0">
                <a:latin typeface="+mj-lt"/>
              </a:rPr>
            </a:br>
            <a:r>
              <a:rPr lang="de-DE" sz="2000" dirty="0">
                <a:latin typeface="+mj-lt"/>
              </a:rPr>
              <a:t>für eine Rückfrage in der Praxis sitzen?</a:t>
            </a:r>
          </a:p>
        </p:txBody>
      </p:sp>
      <p:sp>
        <p:nvSpPr>
          <p:cNvPr id="13" name="Textfeld 12">
            <a:extLst>
              <a:ext uri="{FF2B5EF4-FFF2-40B4-BE49-F238E27FC236}">
                <a16:creationId xmlns:a16="http://schemas.microsoft.com/office/drawing/2014/main" id="{E12CDAA5-6722-42A9-AB67-93184A90C151}"/>
              </a:ext>
            </a:extLst>
          </p:cNvPr>
          <p:cNvSpPr txBox="1"/>
          <p:nvPr/>
        </p:nvSpPr>
        <p:spPr>
          <a:xfrm>
            <a:off x="4654380" y="4653136"/>
            <a:ext cx="4232634" cy="400110"/>
          </a:xfrm>
          <a:prstGeom prst="rect">
            <a:avLst/>
          </a:prstGeom>
          <a:noFill/>
        </p:spPr>
        <p:txBody>
          <a:bodyPr wrap="none" rtlCol="0">
            <a:spAutoFit/>
          </a:bodyPr>
          <a:lstStyle/>
          <a:p>
            <a:r>
              <a:rPr lang="de-DE" sz="2000" dirty="0">
                <a:latin typeface="+mj-lt"/>
              </a:rPr>
              <a:t>Muss der Facharzt immer vor Ort sein?</a:t>
            </a:r>
          </a:p>
        </p:txBody>
      </p:sp>
      <p:sp>
        <p:nvSpPr>
          <p:cNvPr id="14" name="Textfeld 13">
            <a:extLst>
              <a:ext uri="{FF2B5EF4-FFF2-40B4-BE49-F238E27FC236}">
                <a16:creationId xmlns:a16="http://schemas.microsoft.com/office/drawing/2014/main" id="{0D805B4F-56E4-48DA-9981-6B706FDF3F3F}"/>
              </a:ext>
            </a:extLst>
          </p:cNvPr>
          <p:cNvSpPr txBox="1"/>
          <p:nvPr/>
        </p:nvSpPr>
        <p:spPr>
          <a:xfrm>
            <a:off x="4654380" y="5075551"/>
            <a:ext cx="5657639" cy="400110"/>
          </a:xfrm>
          <a:prstGeom prst="rect">
            <a:avLst/>
          </a:prstGeom>
          <a:noFill/>
        </p:spPr>
        <p:txBody>
          <a:bodyPr wrap="none" rtlCol="0">
            <a:spAutoFit/>
          </a:bodyPr>
          <a:lstStyle/>
          <a:p>
            <a:r>
              <a:rPr lang="de-DE" sz="2000" dirty="0">
                <a:latin typeface="+mj-lt"/>
              </a:rPr>
              <a:t>Können Operationen auch virtuell begleitet werden?</a:t>
            </a:r>
          </a:p>
        </p:txBody>
      </p:sp>
      <p:sp>
        <p:nvSpPr>
          <p:cNvPr id="15" name="Textfeld 14">
            <a:extLst>
              <a:ext uri="{FF2B5EF4-FFF2-40B4-BE49-F238E27FC236}">
                <a16:creationId xmlns:a16="http://schemas.microsoft.com/office/drawing/2014/main" id="{85987AE2-5EA2-470C-9FDC-7047741B4752}"/>
              </a:ext>
            </a:extLst>
          </p:cNvPr>
          <p:cNvSpPr txBox="1"/>
          <p:nvPr/>
        </p:nvSpPr>
        <p:spPr>
          <a:xfrm>
            <a:off x="4654380" y="5485294"/>
            <a:ext cx="5263172" cy="400110"/>
          </a:xfrm>
          <a:prstGeom prst="rect">
            <a:avLst/>
          </a:prstGeom>
          <a:noFill/>
        </p:spPr>
        <p:txBody>
          <a:bodyPr wrap="none" rtlCol="0">
            <a:spAutoFit/>
          </a:bodyPr>
          <a:lstStyle/>
          <a:p>
            <a:r>
              <a:rPr lang="de-DE" sz="2000" dirty="0">
                <a:latin typeface="+mj-lt"/>
              </a:rPr>
              <a:t>Ist der Roboter vielleicht der bessere Operateur?</a:t>
            </a:r>
          </a:p>
        </p:txBody>
      </p:sp>
      <p:sp>
        <p:nvSpPr>
          <p:cNvPr id="16" name="Textfeld 15">
            <a:extLst>
              <a:ext uri="{FF2B5EF4-FFF2-40B4-BE49-F238E27FC236}">
                <a16:creationId xmlns:a16="http://schemas.microsoft.com/office/drawing/2014/main" id="{5977B32C-98CC-48C9-9101-11F208A0F29D}"/>
              </a:ext>
            </a:extLst>
          </p:cNvPr>
          <p:cNvSpPr txBox="1"/>
          <p:nvPr/>
        </p:nvSpPr>
        <p:spPr>
          <a:xfrm>
            <a:off x="4654380" y="3873242"/>
            <a:ext cx="6220806" cy="707886"/>
          </a:xfrm>
          <a:prstGeom prst="rect">
            <a:avLst/>
          </a:prstGeom>
          <a:noFill/>
        </p:spPr>
        <p:txBody>
          <a:bodyPr wrap="none" rtlCol="0">
            <a:spAutoFit/>
          </a:bodyPr>
          <a:lstStyle/>
          <a:p>
            <a:r>
              <a:rPr lang="de-DE" sz="2000" dirty="0">
                <a:latin typeface="+mj-lt"/>
              </a:rPr>
              <a:t>Kann eine ausgebildete Krankenschwester auf dem Lande </a:t>
            </a:r>
            <a:br>
              <a:rPr lang="de-DE" sz="2000" dirty="0">
                <a:latin typeface="+mj-lt"/>
              </a:rPr>
            </a:br>
            <a:r>
              <a:rPr lang="de-DE" sz="2000" dirty="0">
                <a:latin typeface="+mj-lt"/>
              </a:rPr>
              <a:t>Mittler zwischen Arzt und Patient sein?</a:t>
            </a:r>
          </a:p>
        </p:txBody>
      </p:sp>
      <p:sp>
        <p:nvSpPr>
          <p:cNvPr id="8" name="Rechteck 7">
            <a:extLst>
              <a:ext uri="{FF2B5EF4-FFF2-40B4-BE49-F238E27FC236}">
                <a16:creationId xmlns:a16="http://schemas.microsoft.com/office/drawing/2014/main" id="{BA96E68A-410D-4E86-89A4-7CD0326C1BB5}"/>
              </a:ext>
            </a:extLst>
          </p:cNvPr>
          <p:cNvSpPr/>
          <p:nvPr/>
        </p:nvSpPr>
        <p:spPr>
          <a:xfrm>
            <a:off x="4655840" y="1784139"/>
            <a:ext cx="4159665" cy="523220"/>
          </a:xfrm>
          <a:prstGeom prst="rect">
            <a:avLst/>
          </a:prstGeom>
        </p:spPr>
        <p:txBody>
          <a:bodyPr wrap="none">
            <a:spAutoFit/>
          </a:bodyPr>
          <a:lstStyle/>
          <a:p>
            <a:r>
              <a:rPr lang="de-DE" sz="2800" b="1" dirty="0">
                <a:latin typeface="+mj-lt"/>
              </a:rPr>
              <a:t>Wo ist der Arzt/die Ärztin?</a:t>
            </a:r>
          </a:p>
        </p:txBody>
      </p:sp>
    </p:spTree>
    <p:extLst>
      <p:ext uri="{BB962C8B-B14F-4D97-AF65-F5344CB8AC3E}">
        <p14:creationId xmlns:p14="http://schemas.microsoft.com/office/powerpoint/2010/main" val="154199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0C0DD-277A-41CA-A9EF-AA306D8296B0}"/>
              </a:ext>
            </a:extLst>
          </p:cNvPr>
          <p:cNvSpPr>
            <a:spLocks noGrp="1"/>
          </p:cNvSpPr>
          <p:nvPr>
            <p:ph type="title"/>
          </p:nvPr>
        </p:nvSpPr>
        <p:spPr>
          <a:xfrm>
            <a:off x="609600" y="704088"/>
            <a:ext cx="10972800" cy="780696"/>
          </a:xfrm>
        </p:spPr>
        <p:txBody>
          <a:bodyPr/>
          <a:lstStyle/>
          <a:p>
            <a:r>
              <a:rPr lang="de-DE" dirty="0"/>
              <a:t>Arzneimittelwirksamkeit und -sicherheit</a:t>
            </a:r>
          </a:p>
        </p:txBody>
      </p:sp>
      <p:sp>
        <p:nvSpPr>
          <p:cNvPr id="4" name="Datumsplatzhalter 3">
            <a:extLst>
              <a:ext uri="{FF2B5EF4-FFF2-40B4-BE49-F238E27FC236}">
                <a16:creationId xmlns:a16="http://schemas.microsoft.com/office/drawing/2014/main" id="{B87E8D81-6CC3-47E2-A57B-EBD720C7B85A}"/>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4815D0CD-E390-48BB-932C-B4101AEAC9F2}"/>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15C3C868-5C00-4408-AD5B-187DCD2AC3B7}"/>
              </a:ext>
            </a:extLst>
          </p:cNvPr>
          <p:cNvSpPr>
            <a:spLocks noGrp="1"/>
          </p:cNvSpPr>
          <p:nvPr>
            <p:ph type="sldNum" sz="quarter" idx="12"/>
          </p:nvPr>
        </p:nvSpPr>
        <p:spPr/>
        <p:txBody>
          <a:bodyPr/>
          <a:lstStyle/>
          <a:p>
            <a:fld id="{1B9DF3C5-EB9C-42D5-B6E3-C5B7910FC980}" type="slidenum">
              <a:rPr lang="de-DE" smtClean="0"/>
              <a:pPr/>
              <a:t>26</a:t>
            </a:fld>
            <a:endParaRPr lang="de-DE"/>
          </a:p>
        </p:txBody>
      </p:sp>
      <p:pic>
        <p:nvPicPr>
          <p:cNvPr id="7" name="Grafik 6">
            <a:extLst>
              <a:ext uri="{FF2B5EF4-FFF2-40B4-BE49-F238E27FC236}">
                <a16:creationId xmlns:a16="http://schemas.microsoft.com/office/drawing/2014/main" id="{E7903BA8-A6F8-4F8A-8B88-E186222BD28B}"/>
              </a:ext>
            </a:extLst>
          </p:cNvPr>
          <p:cNvPicPr>
            <a:picLocks noChangeAspect="1"/>
          </p:cNvPicPr>
          <p:nvPr/>
        </p:nvPicPr>
        <p:blipFill>
          <a:blip r:embed="rId3"/>
          <a:stretch>
            <a:fillRect/>
          </a:stretch>
        </p:blipFill>
        <p:spPr>
          <a:xfrm>
            <a:off x="635698" y="1988840"/>
            <a:ext cx="6371434" cy="4165072"/>
          </a:xfrm>
          <a:prstGeom prst="rect">
            <a:avLst/>
          </a:prstGeom>
        </p:spPr>
      </p:pic>
      <p:sp>
        <p:nvSpPr>
          <p:cNvPr id="8" name="Textfeld 7">
            <a:extLst>
              <a:ext uri="{FF2B5EF4-FFF2-40B4-BE49-F238E27FC236}">
                <a16:creationId xmlns:a16="http://schemas.microsoft.com/office/drawing/2014/main" id="{54C3F568-4399-4A50-BDE9-4FA193BCAB69}"/>
              </a:ext>
            </a:extLst>
          </p:cNvPr>
          <p:cNvSpPr txBox="1"/>
          <p:nvPr/>
        </p:nvSpPr>
        <p:spPr>
          <a:xfrm>
            <a:off x="7248128" y="1988840"/>
            <a:ext cx="4610429" cy="2123658"/>
          </a:xfrm>
          <a:prstGeom prst="rect">
            <a:avLst/>
          </a:prstGeom>
          <a:noFill/>
        </p:spPr>
        <p:txBody>
          <a:bodyPr wrap="none" rtlCol="0">
            <a:spAutoFit/>
          </a:bodyPr>
          <a:lstStyle/>
          <a:p>
            <a:r>
              <a:rPr lang="de-DE" sz="2200" b="1" dirty="0">
                <a:latin typeface="+mj-lt"/>
              </a:rPr>
              <a:t>Ca. 50% der Medikamente </a:t>
            </a:r>
            <a:br>
              <a:rPr lang="de-DE" sz="2200" dirty="0">
                <a:latin typeface="+mj-lt"/>
              </a:rPr>
            </a:br>
            <a:r>
              <a:rPr lang="de-DE" sz="2200" dirty="0">
                <a:latin typeface="+mj-lt"/>
              </a:rPr>
              <a:t>wirken nicht oder nicht so wie geplant.</a:t>
            </a:r>
          </a:p>
          <a:p>
            <a:endParaRPr lang="de-DE" sz="2200" dirty="0">
              <a:latin typeface="+mj-lt"/>
            </a:endParaRPr>
          </a:p>
          <a:p>
            <a:r>
              <a:rPr lang="de-DE" sz="2200" b="1" dirty="0">
                <a:latin typeface="+mj-lt"/>
              </a:rPr>
              <a:t>Genomische Untersuchungen </a:t>
            </a:r>
            <a:br>
              <a:rPr lang="de-DE" sz="2200" dirty="0">
                <a:latin typeface="+mj-lt"/>
              </a:rPr>
            </a:br>
            <a:r>
              <a:rPr lang="de-DE" sz="2200" dirty="0">
                <a:latin typeface="+mj-lt"/>
              </a:rPr>
              <a:t>ermöglichen Vorhersagen und richtige</a:t>
            </a:r>
            <a:br>
              <a:rPr lang="de-DE" sz="2200" dirty="0">
                <a:latin typeface="+mj-lt"/>
              </a:rPr>
            </a:br>
            <a:r>
              <a:rPr lang="de-DE" sz="2200" dirty="0">
                <a:latin typeface="+mj-lt"/>
              </a:rPr>
              <a:t>Verordnung</a:t>
            </a:r>
          </a:p>
        </p:txBody>
      </p:sp>
      <p:pic>
        <p:nvPicPr>
          <p:cNvPr id="3" name="Grafik 2">
            <a:extLst>
              <a:ext uri="{FF2B5EF4-FFF2-40B4-BE49-F238E27FC236}">
                <a16:creationId xmlns:a16="http://schemas.microsoft.com/office/drawing/2014/main" id="{72DD7A01-AF50-4876-BDAE-4957331155F9}"/>
              </a:ext>
            </a:extLst>
          </p:cNvPr>
          <p:cNvPicPr>
            <a:picLocks noChangeAspect="1"/>
          </p:cNvPicPr>
          <p:nvPr/>
        </p:nvPicPr>
        <p:blipFill>
          <a:blip r:embed="rId4"/>
          <a:stretch>
            <a:fillRect/>
          </a:stretch>
        </p:blipFill>
        <p:spPr>
          <a:xfrm>
            <a:off x="635699" y="6232528"/>
            <a:ext cx="4164158" cy="185709"/>
          </a:xfrm>
          <a:prstGeom prst="rect">
            <a:avLst/>
          </a:prstGeom>
        </p:spPr>
      </p:pic>
    </p:spTree>
    <p:extLst>
      <p:ext uri="{BB962C8B-B14F-4D97-AF65-F5344CB8AC3E}">
        <p14:creationId xmlns:p14="http://schemas.microsoft.com/office/powerpoint/2010/main" val="3611533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197B8-E7F0-47F1-A277-B491F621664B}"/>
              </a:ext>
            </a:extLst>
          </p:cNvPr>
          <p:cNvSpPr>
            <a:spLocks noGrp="1"/>
          </p:cNvSpPr>
          <p:nvPr>
            <p:ph type="title"/>
          </p:nvPr>
        </p:nvSpPr>
        <p:spPr/>
        <p:txBody>
          <a:bodyPr/>
          <a:lstStyle/>
          <a:p>
            <a:r>
              <a:rPr lang="de-DE" dirty="0"/>
              <a:t>Einführungsgeschwindigkeit neuer Techniken</a:t>
            </a:r>
          </a:p>
        </p:txBody>
      </p:sp>
      <p:sp>
        <p:nvSpPr>
          <p:cNvPr id="4" name="Datumsplatzhalter 3">
            <a:extLst>
              <a:ext uri="{FF2B5EF4-FFF2-40B4-BE49-F238E27FC236}">
                <a16:creationId xmlns:a16="http://schemas.microsoft.com/office/drawing/2014/main" id="{D86DE313-6317-4388-8F85-60882277EDFD}"/>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E403BEB4-FDC0-4A76-BAC1-5D8A3BBA9C43}"/>
              </a:ext>
            </a:extLst>
          </p:cNvPr>
          <p:cNvSpPr>
            <a:spLocks noGrp="1"/>
          </p:cNvSpPr>
          <p:nvPr>
            <p:ph type="ftr" sz="quarter" idx="11"/>
          </p:nvPr>
        </p:nvSpPr>
        <p:spPr/>
        <p:txBody>
          <a:bodyPr/>
          <a:lstStyle/>
          <a:p>
            <a:r>
              <a:rPr lang="de-DE" dirty="0"/>
              <a:t>Senioren Online Reichenbach/Fils, Bernhard Peitz</a:t>
            </a:r>
          </a:p>
        </p:txBody>
      </p:sp>
      <p:sp>
        <p:nvSpPr>
          <p:cNvPr id="6" name="Foliennummernplatzhalter 5">
            <a:extLst>
              <a:ext uri="{FF2B5EF4-FFF2-40B4-BE49-F238E27FC236}">
                <a16:creationId xmlns:a16="http://schemas.microsoft.com/office/drawing/2014/main" id="{B1A8D11E-6730-47A3-A206-7A5AAC71B673}"/>
              </a:ext>
            </a:extLst>
          </p:cNvPr>
          <p:cNvSpPr>
            <a:spLocks noGrp="1"/>
          </p:cNvSpPr>
          <p:nvPr>
            <p:ph type="sldNum" sz="quarter" idx="12"/>
          </p:nvPr>
        </p:nvSpPr>
        <p:spPr>
          <a:xfrm>
            <a:off x="10566400" y="6356353"/>
            <a:ext cx="1016000" cy="365125"/>
          </a:xfrm>
        </p:spPr>
        <p:txBody>
          <a:bodyPr/>
          <a:lstStyle/>
          <a:p>
            <a:fld id="{1B9DF3C5-EB9C-42D5-B6E3-C5B7910FC980}" type="slidenum">
              <a:rPr lang="de-DE" smtClean="0"/>
              <a:pPr/>
              <a:t>27</a:t>
            </a:fld>
            <a:endParaRPr lang="de-DE"/>
          </a:p>
        </p:txBody>
      </p:sp>
      <p:pic>
        <p:nvPicPr>
          <p:cNvPr id="7" name="Grafik 6">
            <a:extLst>
              <a:ext uri="{FF2B5EF4-FFF2-40B4-BE49-F238E27FC236}">
                <a16:creationId xmlns:a16="http://schemas.microsoft.com/office/drawing/2014/main" id="{AC1B2642-023A-4AA0-9FAB-F73377F50824}"/>
              </a:ext>
            </a:extLst>
          </p:cNvPr>
          <p:cNvPicPr>
            <a:picLocks noChangeAspect="1"/>
          </p:cNvPicPr>
          <p:nvPr/>
        </p:nvPicPr>
        <p:blipFill rotWithShape="1">
          <a:blip r:embed="rId3"/>
          <a:srcRect b="34496"/>
          <a:stretch/>
        </p:blipFill>
        <p:spPr>
          <a:xfrm>
            <a:off x="551382" y="1865547"/>
            <a:ext cx="8818529" cy="4227749"/>
          </a:xfrm>
          <a:prstGeom prst="rect">
            <a:avLst/>
          </a:prstGeom>
        </p:spPr>
      </p:pic>
      <p:pic>
        <p:nvPicPr>
          <p:cNvPr id="8" name="Grafik 7">
            <a:extLst>
              <a:ext uri="{FF2B5EF4-FFF2-40B4-BE49-F238E27FC236}">
                <a16:creationId xmlns:a16="http://schemas.microsoft.com/office/drawing/2014/main" id="{62742150-6CBB-417E-9018-71F823827FB8}"/>
              </a:ext>
            </a:extLst>
          </p:cNvPr>
          <p:cNvPicPr>
            <a:picLocks noChangeAspect="1"/>
          </p:cNvPicPr>
          <p:nvPr/>
        </p:nvPicPr>
        <p:blipFill>
          <a:blip r:embed="rId4"/>
          <a:stretch>
            <a:fillRect/>
          </a:stretch>
        </p:blipFill>
        <p:spPr>
          <a:xfrm rot="5400000">
            <a:off x="8771676" y="3670945"/>
            <a:ext cx="2533650" cy="609600"/>
          </a:xfrm>
          <a:prstGeom prst="rect">
            <a:avLst/>
          </a:prstGeom>
        </p:spPr>
      </p:pic>
      <p:sp>
        <p:nvSpPr>
          <p:cNvPr id="9" name="Textfeld 8">
            <a:extLst>
              <a:ext uri="{FF2B5EF4-FFF2-40B4-BE49-F238E27FC236}">
                <a16:creationId xmlns:a16="http://schemas.microsoft.com/office/drawing/2014/main" id="{027D5C16-6D63-471B-8709-7C1746504B92}"/>
              </a:ext>
            </a:extLst>
          </p:cNvPr>
          <p:cNvSpPr txBox="1"/>
          <p:nvPr/>
        </p:nvSpPr>
        <p:spPr>
          <a:xfrm>
            <a:off x="10453781" y="2736224"/>
            <a:ext cx="699230" cy="369332"/>
          </a:xfrm>
          <a:prstGeom prst="rect">
            <a:avLst/>
          </a:prstGeom>
          <a:noFill/>
        </p:spPr>
        <p:txBody>
          <a:bodyPr wrap="none" rtlCol="0">
            <a:spAutoFit/>
          </a:bodyPr>
          <a:lstStyle/>
          <a:p>
            <a:r>
              <a:rPr lang="de-DE" dirty="0">
                <a:latin typeface="+mj-lt"/>
              </a:rPr>
              <a:t>&lt;20%</a:t>
            </a:r>
          </a:p>
        </p:txBody>
      </p:sp>
      <p:sp>
        <p:nvSpPr>
          <p:cNvPr id="10" name="Textfeld 9">
            <a:extLst>
              <a:ext uri="{FF2B5EF4-FFF2-40B4-BE49-F238E27FC236}">
                <a16:creationId xmlns:a16="http://schemas.microsoft.com/office/drawing/2014/main" id="{CA66F900-FA25-4801-97DE-1EF5F9C09468}"/>
              </a:ext>
            </a:extLst>
          </p:cNvPr>
          <p:cNvSpPr txBox="1"/>
          <p:nvPr/>
        </p:nvSpPr>
        <p:spPr>
          <a:xfrm>
            <a:off x="10463943" y="3438936"/>
            <a:ext cx="636713" cy="369332"/>
          </a:xfrm>
          <a:prstGeom prst="rect">
            <a:avLst/>
          </a:prstGeom>
          <a:noFill/>
        </p:spPr>
        <p:txBody>
          <a:bodyPr wrap="none" rtlCol="0">
            <a:spAutoFit/>
          </a:bodyPr>
          <a:lstStyle/>
          <a:p>
            <a:r>
              <a:rPr lang="de-DE" dirty="0">
                <a:latin typeface="+mj-lt"/>
              </a:rPr>
              <a:t> 20%</a:t>
            </a:r>
          </a:p>
        </p:txBody>
      </p:sp>
      <p:sp>
        <p:nvSpPr>
          <p:cNvPr id="11" name="Textfeld 10">
            <a:extLst>
              <a:ext uri="{FF2B5EF4-FFF2-40B4-BE49-F238E27FC236}">
                <a16:creationId xmlns:a16="http://schemas.microsoft.com/office/drawing/2014/main" id="{6C937ECD-4EC2-4464-A21C-F4B2C856DF5B}"/>
              </a:ext>
            </a:extLst>
          </p:cNvPr>
          <p:cNvSpPr txBox="1"/>
          <p:nvPr/>
        </p:nvSpPr>
        <p:spPr>
          <a:xfrm>
            <a:off x="10485039" y="4141648"/>
            <a:ext cx="636713" cy="369332"/>
          </a:xfrm>
          <a:prstGeom prst="rect">
            <a:avLst/>
          </a:prstGeom>
          <a:noFill/>
        </p:spPr>
        <p:txBody>
          <a:bodyPr wrap="none" rtlCol="0">
            <a:spAutoFit/>
          </a:bodyPr>
          <a:lstStyle/>
          <a:p>
            <a:r>
              <a:rPr lang="de-DE" dirty="0">
                <a:latin typeface="+mj-lt"/>
              </a:rPr>
              <a:t> 50%</a:t>
            </a:r>
          </a:p>
        </p:txBody>
      </p:sp>
      <p:sp>
        <p:nvSpPr>
          <p:cNvPr id="12" name="Textfeld 11">
            <a:extLst>
              <a:ext uri="{FF2B5EF4-FFF2-40B4-BE49-F238E27FC236}">
                <a16:creationId xmlns:a16="http://schemas.microsoft.com/office/drawing/2014/main" id="{B48D7249-2A8D-44C9-BECC-FE97B43E35A7}"/>
              </a:ext>
            </a:extLst>
          </p:cNvPr>
          <p:cNvSpPr txBox="1"/>
          <p:nvPr/>
        </p:nvSpPr>
        <p:spPr>
          <a:xfrm>
            <a:off x="10485039" y="4752448"/>
            <a:ext cx="867545" cy="369332"/>
          </a:xfrm>
          <a:prstGeom prst="rect">
            <a:avLst/>
          </a:prstGeom>
          <a:noFill/>
        </p:spPr>
        <p:txBody>
          <a:bodyPr wrap="none" rtlCol="0">
            <a:spAutoFit/>
          </a:bodyPr>
          <a:lstStyle/>
          <a:p>
            <a:r>
              <a:rPr lang="de-DE" dirty="0">
                <a:latin typeface="+mj-lt"/>
              </a:rPr>
              <a:t> &gt;=80%</a:t>
            </a:r>
          </a:p>
        </p:txBody>
      </p:sp>
      <p:pic>
        <p:nvPicPr>
          <p:cNvPr id="13" name="Grafik 12">
            <a:extLst>
              <a:ext uri="{FF2B5EF4-FFF2-40B4-BE49-F238E27FC236}">
                <a16:creationId xmlns:a16="http://schemas.microsoft.com/office/drawing/2014/main" id="{8914A9C1-88AB-424D-B082-0CB6B1D78037}"/>
              </a:ext>
            </a:extLst>
          </p:cNvPr>
          <p:cNvPicPr>
            <a:picLocks noChangeAspect="1"/>
          </p:cNvPicPr>
          <p:nvPr/>
        </p:nvPicPr>
        <p:blipFill>
          <a:blip r:embed="rId5"/>
          <a:stretch>
            <a:fillRect/>
          </a:stretch>
        </p:blipFill>
        <p:spPr>
          <a:xfrm>
            <a:off x="767408" y="6105103"/>
            <a:ext cx="4476750" cy="276225"/>
          </a:xfrm>
          <a:prstGeom prst="rect">
            <a:avLst/>
          </a:prstGeom>
        </p:spPr>
      </p:pic>
      <p:pic>
        <p:nvPicPr>
          <p:cNvPr id="14" name="Grafik 13">
            <a:extLst>
              <a:ext uri="{FF2B5EF4-FFF2-40B4-BE49-F238E27FC236}">
                <a16:creationId xmlns:a16="http://schemas.microsoft.com/office/drawing/2014/main" id="{077D2C52-3E5C-4E75-9BE9-A73E83EC446C}"/>
              </a:ext>
            </a:extLst>
          </p:cNvPr>
          <p:cNvPicPr>
            <a:picLocks noChangeAspect="1"/>
          </p:cNvPicPr>
          <p:nvPr/>
        </p:nvPicPr>
        <p:blipFill>
          <a:blip r:embed="rId6"/>
          <a:stretch>
            <a:fillRect/>
          </a:stretch>
        </p:blipFill>
        <p:spPr>
          <a:xfrm>
            <a:off x="2305610" y="2492896"/>
            <a:ext cx="3476625" cy="114300"/>
          </a:xfrm>
          <a:prstGeom prst="rect">
            <a:avLst/>
          </a:prstGeom>
        </p:spPr>
      </p:pic>
      <p:pic>
        <p:nvPicPr>
          <p:cNvPr id="15" name="Grafik 14">
            <a:extLst>
              <a:ext uri="{FF2B5EF4-FFF2-40B4-BE49-F238E27FC236}">
                <a16:creationId xmlns:a16="http://schemas.microsoft.com/office/drawing/2014/main" id="{3C6544C8-D165-4D75-81D3-93F42E145769}"/>
              </a:ext>
            </a:extLst>
          </p:cNvPr>
          <p:cNvPicPr>
            <a:picLocks noChangeAspect="1"/>
          </p:cNvPicPr>
          <p:nvPr/>
        </p:nvPicPr>
        <p:blipFill>
          <a:blip r:embed="rId6"/>
          <a:stretch>
            <a:fillRect/>
          </a:stretch>
        </p:blipFill>
        <p:spPr>
          <a:xfrm>
            <a:off x="2305609" y="2376461"/>
            <a:ext cx="3476625" cy="114300"/>
          </a:xfrm>
          <a:prstGeom prst="rect">
            <a:avLst/>
          </a:prstGeom>
        </p:spPr>
      </p:pic>
      <p:sp>
        <p:nvSpPr>
          <p:cNvPr id="16" name="Textfeld 15">
            <a:extLst>
              <a:ext uri="{FF2B5EF4-FFF2-40B4-BE49-F238E27FC236}">
                <a16:creationId xmlns:a16="http://schemas.microsoft.com/office/drawing/2014/main" id="{50806EEE-8FF0-4106-92E2-BE64178E99E6}"/>
              </a:ext>
            </a:extLst>
          </p:cNvPr>
          <p:cNvSpPr txBox="1"/>
          <p:nvPr/>
        </p:nvSpPr>
        <p:spPr>
          <a:xfrm>
            <a:off x="5066080" y="2337856"/>
            <a:ext cx="603050" cy="369332"/>
          </a:xfrm>
          <a:prstGeom prst="rect">
            <a:avLst/>
          </a:prstGeom>
          <a:solidFill>
            <a:srgbClr val="EEEEEE"/>
          </a:solidFill>
        </p:spPr>
        <p:txBody>
          <a:bodyPr wrap="none" rtlCol="0">
            <a:spAutoFit/>
          </a:bodyPr>
          <a:lstStyle/>
          <a:p>
            <a:r>
              <a:rPr lang="de-DE" dirty="0">
                <a:latin typeface="+mj-lt"/>
              </a:rPr>
              <a:t> </a:t>
            </a:r>
            <a:r>
              <a:rPr lang="de-DE" sz="1400" b="1" i="1" dirty="0">
                <a:latin typeface="+mj-lt"/>
              </a:rPr>
              <a:t>2020</a:t>
            </a:r>
            <a:endParaRPr lang="de-DE" b="1" i="1" dirty="0">
              <a:latin typeface="+mj-lt"/>
            </a:endParaRPr>
          </a:p>
        </p:txBody>
      </p:sp>
      <p:sp>
        <p:nvSpPr>
          <p:cNvPr id="17" name="Textfeld 16">
            <a:extLst>
              <a:ext uri="{FF2B5EF4-FFF2-40B4-BE49-F238E27FC236}">
                <a16:creationId xmlns:a16="http://schemas.microsoft.com/office/drawing/2014/main" id="{CD6AC267-E8E7-4316-A6FA-E58626465093}"/>
              </a:ext>
            </a:extLst>
          </p:cNvPr>
          <p:cNvSpPr txBox="1"/>
          <p:nvPr/>
        </p:nvSpPr>
        <p:spPr>
          <a:xfrm>
            <a:off x="5844499" y="2337703"/>
            <a:ext cx="603050" cy="369332"/>
          </a:xfrm>
          <a:prstGeom prst="rect">
            <a:avLst/>
          </a:prstGeom>
          <a:solidFill>
            <a:srgbClr val="EEEEEE"/>
          </a:solidFill>
        </p:spPr>
        <p:txBody>
          <a:bodyPr wrap="none" rtlCol="0">
            <a:spAutoFit/>
          </a:bodyPr>
          <a:lstStyle/>
          <a:p>
            <a:r>
              <a:rPr lang="de-DE" dirty="0">
                <a:latin typeface="+mj-lt"/>
              </a:rPr>
              <a:t> </a:t>
            </a:r>
            <a:r>
              <a:rPr lang="de-DE" sz="1400" b="1" i="1" dirty="0">
                <a:latin typeface="+mj-lt"/>
              </a:rPr>
              <a:t>2025</a:t>
            </a:r>
            <a:endParaRPr lang="de-DE" b="1" i="1" dirty="0">
              <a:latin typeface="+mj-lt"/>
            </a:endParaRPr>
          </a:p>
        </p:txBody>
      </p:sp>
      <p:sp>
        <p:nvSpPr>
          <p:cNvPr id="18" name="Textfeld 17">
            <a:extLst>
              <a:ext uri="{FF2B5EF4-FFF2-40B4-BE49-F238E27FC236}">
                <a16:creationId xmlns:a16="http://schemas.microsoft.com/office/drawing/2014/main" id="{26DD6399-8B4E-4BEB-AECD-290BA58A28AE}"/>
              </a:ext>
            </a:extLst>
          </p:cNvPr>
          <p:cNvSpPr txBox="1"/>
          <p:nvPr/>
        </p:nvSpPr>
        <p:spPr>
          <a:xfrm>
            <a:off x="6621388" y="2337703"/>
            <a:ext cx="603050" cy="369332"/>
          </a:xfrm>
          <a:prstGeom prst="rect">
            <a:avLst/>
          </a:prstGeom>
          <a:solidFill>
            <a:srgbClr val="EEEEEE"/>
          </a:solidFill>
        </p:spPr>
        <p:txBody>
          <a:bodyPr wrap="none" rtlCol="0">
            <a:spAutoFit/>
          </a:bodyPr>
          <a:lstStyle/>
          <a:p>
            <a:r>
              <a:rPr lang="de-DE" dirty="0">
                <a:latin typeface="+mj-lt"/>
              </a:rPr>
              <a:t> </a:t>
            </a:r>
            <a:r>
              <a:rPr lang="de-DE" sz="1400" b="1" i="1" dirty="0">
                <a:latin typeface="+mj-lt"/>
              </a:rPr>
              <a:t>2030</a:t>
            </a:r>
            <a:endParaRPr lang="de-DE" b="1" i="1" dirty="0">
              <a:latin typeface="+mj-lt"/>
            </a:endParaRPr>
          </a:p>
        </p:txBody>
      </p:sp>
      <p:sp>
        <p:nvSpPr>
          <p:cNvPr id="19" name="Textfeld 18">
            <a:extLst>
              <a:ext uri="{FF2B5EF4-FFF2-40B4-BE49-F238E27FC236}">
                <a16:creationId xmlns:a16="http://schemas.microsoft.com/office/drawing/2014/main" id="{F761B193-2007-4C20-BA40-86FE3DB8AF2E}"/>
              </a:ext>
            </a:extLst>
          </p:cNvPr>
          <p:cNvSpPr txBox="1"/>
          <p:nvPr/>
        </p:nvSpPr>
        <p:spPr>
          <a:xfrm>
            <a:off x="7398277" y="2337703"/>
            <a:ext cx="603050" cy="369332"/>
          </a:xfrm>
          <a:prstGeom prst="rect">
            <a:avLst/>
          </a:prstGeom>
          <a:solidFill>
            <a:srgbClr val="EEEEEE"/>
          </a:solidFill>
        </p:spPr>
        <p:txBody>
          <a:bodyPr wrap="none" rtlCol="0">
            <a:spAutoFit/>
          </a:bodyPr>
          <a:lstStyle/>
          <a:p>
            <a:r>
              <a:rPr lang="de-DE" dirty="0">
                <a:latin typeface="+mj-lt"/>
              </a:rPr>
              <a:t> </a:t>
            </a:r>
            <a:r>
              <a:rPr lang="de-DE" sz="1400" b="1" i="1" dirty="0">
                <a:latin typeface="+mj-lt"/>
              </a:rPr>
              <a:t>2035</a:t>
            </a:r>
            <a:endParaRPr lang="de-DE" b="1" i="1" dirty="0">
              <a:latin typeface="+mj-lt"/>
            </a:endParaRPr>
          </a:p>
        </p:txBody>
      </p:sp>
      <p:sp>
        <p:nvSpPr>
          <p:cNvPr id="20" name="Textfeld 19">
            <a:extLst>
              <a:ext uri="{FF2B5EF4-FFF2-40B4-BE49-F238E27FC236}">
                <a16:creationId xmlns:a16="http://schemas.microsoft.com/office/drawing/2014/main" id="{A7F60EAA-3314-49F9-BFF6-65668A191E4A}"/>
              </a:ext>
            </a:extLst>
          </p:cNvPr>
          <p:cNvSpPr txBox="1"/>
          <p:nvPr/>
        </p:nvSpPr>
        <p:spPr>
          <a:xfrm>
            <a:off x="8175166" y="2337703"/>
            <a:ext cx="603050" cy="369332"/>
          </a:xfrm>
          <a:prstGeom prst="rect">
            <a:avLst/>
          </a:prstGeom>
          <a:solidFill>
            <a:srgbClr val="EEEEEE"/>
          </a:solidFill>
        </p:spPr>
        <p:txBody>
          <a:bodyPr wrap="none" rtlCol="0">
            <a:spAutoFit/>
          </a:bodyPr>
          <a:lstStyle/>
          <a:p>
            <a:r>
              <a:rPr lang="de-DE" dirty="0">
                <a:latin typeface="+mj-lt"/>
              </a:rPr>
              <a:t> </a:t>
            </a:r>
            <a:r>
              <a:rPr lang="de-DE" sz="1400" b="1" i="1" dirty="0">
                <a:latin typeface="+mj-lt"/>
              </a:rPr>
              <a:t>2040</a:t>
            </a:r>
            <a:endParaRPr lang="de-DE" b="1" i="1" dirty="0">
              <a:latin typeface="+mj-lt"/>
            </a:endParaRPr>
          </a:p>
        </p:txBody>
      </p:sp>
      <p:sp>
        <p:nvSpPr>
          <p:cNvPr id="21" name="Rechteck 20">
            <a:extLst>
              <a:ext uri="{FF2B5EF4-FFF2-40B4-BE49-F238E27FC236}">
                <a16:creationId xmlns:a16="http://schemas.microsoft.com/office/drawing/2014/main" id="{22704C5A-3FB8-4E6C-9924-88056F925120}"/>
              </a:ext>
            </a:extLst>
          </p:cNvPr>
          <p:cNvSpPr/>
          <p:nvPr/>
        </p:nvSpPr>
        <p:spPr>
          <a:xfrm>
            <a:off x="1517651" y="4752448"/>
            <a:ext cx="2159566" cy="400110"/>
          </a:xfrm>
          <a:prstGeom prst="rect">
            <a:avLst/>
          </a:prstGeom>
          <a:solidFill>
            <a:schemeClr val="bg1"/>
          </a:solidFill>
        </p:spPr>
        <p:txBody>
          <a:bodyPr wrap="none">
            <a:spAutoFit/>
          </a:bodyPr>
          <a:lstStyle/>
          <a:p>
            <a:r>
              <a:rPr lang="de-DE" sz="2000" b="1" dirty="0">
                <a:solidFill>
                  <a:schemeClr val="accent1">
                    <a:lumMod val="75000"/>
                  </a:schemeClr>
                </a:solidFill>
                <a:latin typeface="+mj-lt"/>
              </a:rPr>
              <a:t>Lesen des Genoms</a:t>
            </a:r>
          </a:p>
        </p:txBody>
      </p:sp>
      <p:sp>
        <p:nvSpPr>
          <p:cNvPr id="22" name="Rechteck 21">
            <a:extLst>
              <a:ext uri="{FF2B5EF4-FFF2-40B4-BE49-F238E27FC236}">
                <a16:creationId xmlns:a16="http://schemas.microsoft.com/office/drawing/2014/main" id="{EAE213E0-576E-4717-B38E-25AB4C3A2F67}"/>
              </a:ext>
            </a:extLst>
          </p:cNvPr>
          <p:cNvSpPr/>
          <p:nvPr/>
        </p:nvSpPr>
        <p:spPr>
          <a:xfrm>
            <a:off x="1539222" y="5282922"/>
            <a:ext cx="3404650" cy="707886"/>
          </a:xfrm>
          <a:prstGeom prst="rect">
            <a:avLst/>
          </a:prstGeom>
          <a:solidFill>
            <a:schemeClr val="bg1"/>
          </a:solidFill>
        </p:spPr>
        <p:txBody>
          <a:bodyPr wrap="none">
            <a:spAutoFit/>
          </a:bodyPr>
          <a:lstStyle/>
          <a:p>
            <a:r>
              <a:rPr lang="de-DE" sz="2000" b="1" dirty="0">
                <a:solidFill>
                  <a:schemeClr val="accent1">
                    <a:lumMod val="75000"/>
                  </a:schemeClr>
                </a:solidFill>
                <a:latin typeface="+mj-lt"/>
              </a:rPr>
              <a:t>Spracherkennung und </a:t>
            </a:r>
            <a:br>
              <a:rPr lang="de-DE" sz="2000" b="1" dirty="0">
                <a:solidFill>
                  <a:schemeClr val="accent1">
                    <a:lumMod val="75000"/>
                  </a:schemeClr>
                </a:solidFill>
                <a:latin typeface="+mj-lt"/>
              </a:rPr>
            </a:br>
            <a:r>
              <a:rPr lang="de-DE" sz="2000" b="1" dirty="0">
                <a:solidFill>
                  <a:schemeClr val="accent1">
                    <a:lumMod val="75000"/>
                  </a:schemeClr>
                </a:solidFill>
                <a:latin typeface="+mj-lt"/>
              </a:rPr>
              <a:t>natürliche Sprachverarbeitung</a:t>
            </a:r>
          </a:p>
        </p:txBody>
      </p:sp>
      <p:pic>
        <p:nvPicPr>
          <p:cNvPr id="24" name="Grafik 23">
            <a:extLst>
              <a:ext uri="{FF2B5EF4-FFF2-40B4-BE49-F238E27FC236}">
                <a16:creationId xmlns:a16="http://schemas.microsoft.com/office/drawing/2014/main" id="{49044B70-29F6-44C8-9809-A700BD350C77}"/>
              </a:ext>
            </a:extLst>
          </p:cNvPr>
          <p:cNvPicPr>
            <a:picLocks noChangeAspect="1"/>
          </p:cNvPicPr>
          <p:nvPr/>
        </p:nvPicPr>
        <p:blipFill>
          <a:blip r:embed="rId7"/>
          <a:stretch>
            <a:fillRect/>
          </a:stretch>
        </p:blipFill>
        <p:spPr>
          <a:xfrm>
            <a:off x="1415480" y="5231157"/>
            <a:ext cx="3800475" cy="133350"/>
          </a:xfrm>
          <a:prstGeom prst="rect">
            <a:avLst/>
          </a:prstGeom>
        </p:spPr>
      </p:pic>
      <p:pic>
        <p:nvPicPr>
          <p:cNvPr id="25" name="Grafik 24">
            <a:extLst>
              <a:ext uri="{FF2B5EF4-FFF2-40B4-BE49-F238E27FC236}">
                <a16:creationId xmlns:a16="http://schemas.microsoft.com/office/drawing/2014/main" id="{8C213189-42BC-4AB5-81F9-23C72422A2AA}"/>
              </a:ext>
            </a:extLst>
          </p:cNvPr>
          <p:cNvPicPr>
            <a:picLocks noChangeAspect="1"/>
          </p:cNvPicPr>
          <p:nvPr/>
        </p:nvPicPr>
        <p:blipFill>
          <a:blip r:embed="rId7"/>
          <a:stretch>
            <a:fillRect/>
          </a:stretch>
        </p:blipFill>
        <p:spPr>
          <a:xfrm>
            <a:off x="1378963" y="5902672"/>
            <a:ext cx="3800475" cy="45719"/>
          </a:xfrm>
          <a:prstGeom prst="rect">
            <a:avLst/>
          </a:prstGeom>
        </p:spPr>
      </p:pic>
    </p:spTree>
    <p:extLst>
      <p:ext uri="{BB962C8B-B14F-4D97-AF65-F5344CB8AC3E}">
        <p14:creationId xmlns:p14="http://schemas.microsoft.com/office/powerpoint/2010/main" val="207723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63507-51B9-4041-8B2F-28EAFCF591FF}"/>
              </a:ext>
            </a:extLst>
          </p:cNvPr>
          <p:cNvSpPr>
            <a:spLocks noGrp="1"/>
          </p:cNvSpPr>
          <p:nvPr>
            <p:ph type="title"/>
          </p:nvPr>
        </p:nvSpPr>
        <p:spPr/>
        <p:txBody>
          <a:bodyPr/>
          <a:lstStyle/>
          <a:p>
            <a:r>
              <a:rPr lang="de-DE" dirty="0"/>
              <a:t>Die wichtigsten Elemente im Überblick</a:t>
            </a:r>
          </a:p>
        </p:txBody>
      </p:sp>
      <p:sp>
        <p:nvSpPr>
          <p:cNvPr id="3" name="Inhaltsplatzhalter 2">
            <a:extLst>
              <a:ext uri="{FF2B5EF4-FFF2-40B4-BE49-F238E27FC236}">
                <a16:creationId xmlns:a16="http://schemas.microsoft.com/office/drawing/2014/main" id="{E2DDF070-3B5E-4770-B603-D404BA362956}"/>
              </a:ext>
            </a:extLst>
          </p:cNvPr>
          <p:cNvSpPr>
            <a:spLocks noGrp="1"/>
          </p:cNvSpPr>
          <p:nvPr>
            <p:ph idx="1"/>
          </p:nvPr>
        </p:nvSpPr>
        <p:spPr/>
        <p:txBody>
          <a:bodyPr/>
          <a:lstStyle/>
          <a:p>
            <a:r>
              <a:rPr lang="de-DE" sz="1800" dirty="0">
                <a:latin typeface="+mj-lt"/>
              </a:rPr>
              <a:t>Versicherten-Stammdaten-Management (VSDM)</a:t>
            </a:r>
          </a:p>
          <a:p>
            <a:r>
              <a:rPr lang="de-DE" sz="1800" dirty="0">
                <a:latin typeface="+mj-lt"/>
              </a:rPr>
              <a:t>Notfall-Daten-Management (NFDM)</a:t>
            </a:r>
          </a:p>
          <a:p>
            <a:r>
              <a:rPr lang="de-DE" sz="1800" dirty="0">
                <a:latin typeface="+mj-lt"/>
              </a:rPr>
              <a:t>Elektronische Medikationsplan (</a:t>
            </a:r>
            <a:r>
              <a:rPr lang="de-DE" sz="1800" dirty="0" err="1">
                <a:latin typeface="+mj-lt"/>
              </a:rPr>
              <a:t>eMP</a:t>
            </a:r>
            <a:r>
              <a:rPr lang="de-DE" sz="1800" dirty="0">
                <a:latin typeface="+mj-lt"/>
              </a:rPr>
              <a:t>)</a:t>
            </a:r>
          </a:p>
          <a:p>
            <a:r>
              <a:rPr lang="de-DE" sz="1800" dirty="0">
                <a:latin typeface="+mj-lt"/>
              </a:rPr>
              <a:t>Kommunikations- und Informations-Management (KIM)</a:t>
            </a:r>
          </a:p>
          <a:p>
            <a:r>
              <a:rPr lang="de-DE" sz="1800" dirty="0">
                <a:latin typeface="+mj-lt"/>
              </a:rPr>
              <a:t>Elektronische Rezept (</a:t>
            </a:r>
            <a:r>
              <a:rPr lang="de-DE" sz="1800" dirty="0" err="1">
                <a:latin typeface="+mj-lt"/>
              </a:rPr>
              <a:t>eR</a:t>
            </a:r>
            <a:r>
              <a:rPr lang="de-DE" sz="1800" dirty="0">
                <a:latin typeface="+mj-lt"/>
              </a:rPr>
              <a:t>)</a:t>
            </a:r>
          </a:p>
          <a:p>
            <a:r>
              <a:rPr lang="de-DE" sz="1800" dirty="0">
                <a:latin typeface="+mj-lt"/>
              </a:rPr>
              <a:t>Elektronische Arbeitsunfähigkeits-Bescheinigung (</a:t>
            </a:r>
            <a:r>
              <a:rPr lang="de-DE" sz="1800" dirty="0" err="1">
                <a:latin typeface="+mj-lt"/>
              </a:rPr>
              <a:t>eAUB</a:t>
            </a:r>
            <a:r>
              <a:rPr lang="de-DE" sz="1800" dirty="0">
                <a:latin typeface="+mj-lt"/>
              </a:rPr>
              <a:t>)</a:t>
            </a:r>
          </a:p>
          <a:p>
            <a:r>
              <a:rPr lang="de-DE" sz="1800" dirty="0">
                <a:latin typeface="+mj-lt"/>
              </a:rPr>
              <a:t>Elektronische Patienten-Akte (</a:t>
            </a:r>
            <a:r>
              <a:rPr lang="de-DE" sz="1800" dirty="0" err="1">
                <a:latin typeface="+mj-lt"/>
              </a:rPr>
              <a:t>ePA</a:t>
            </a:r>
            <a:r>
              <a:rPr lang="de-DE" sz="1800" dirty="0">
                <a:latin typeface="+mj-lt"/>
              </a:rPr>
              <a:t>)</a:t>
            </a:r>
          </a:p>
          <a:p>
            <a:endParaRPr lang="de-DE" sz="1800" dirty="0">
              <a:latin typeface="+mj-lt"/>
            </a:endParaRPr>
          </a:p>
          <a:p>
            <a:endParaRPr lang="de-DE" dirty="0"/>
          </a:p>
        </p:txBody>
      </p:sp>
      <p:sp>
        <p:nvSpPr>
          <p:cNvPr id="4" name="Datumsplatzhalter 3">
            <a:extLst>
              <a:ext uri="{FF2B5EF4-FFF2-40B4-BE49-F238E27FC236}">
                <a16:creationId xmlns:a16="http://schemas.microsoft.com/office/drawing/2014/main" id="{F8A84606-3630-47BC-8150-3ABD2F5DC0B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F5BF4C84-6D11-49DA-9ED2-9CE145B7EB71}"/>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A13E8D66-3C9A-42D8-854D-56C0EA760048}"/>
              </a:ext>
            </a:extLst>
          </p:cNvPr>
          <p:cNvSpPr>
            <a:spLocks noGrp="1"/>
          </p:cNvSpPr>
          <p:nvPr>
            <p:ph type="sldNum" sz="quarter" idx="12"/>
          </p:nvPr>
        </p:nvSpPr>
        <p:spPr/>
        <p:txBody>
          <a:bodyPr/>
          <a:lstStyle/>
          <a:p>
            <a:fld id="{1B9DF3C5-EB9C-42D5-B6E3-C5B7910FC980}" type="slidenum">
              <a:rPr lang="de-DE" smtClean="0"/>
              <a:pPr/>
              <a:t>28</a:t>
            </a:fld>
            <a:endParaRPr lang="de-DE"/>
          </a:p>
        </p:txBody>
      </p:sp>
    </p:spTree>
    <p:extLst>
      <p:ext uri="{BB962C8B-B14F-4D97-AF65-F5344CB8AC3E}">
        <p14:creationId xmlns:p14="http://schemas.microsoft.com/office/powerpoint/2010/main" val="3295216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7CD93-A3D2-48C2-960A-BCC23DAB2A5F}"/>
              </a:ext>
            </a:extLst>
          </p:cNvPr>
          <p:cNvSpPr>
            <a:spLocks noGrp="1"/>
          </p:cNvSpPr>
          <p:nvPr>
            <p:ph type="title"/>
          </p:nvPr>
        </p:nvSpPr>
        <p:spPr/>
        <p:txBody>
          <a:bodyPr/>
          <a:lstStyle/>
          <a:p>
            <a:r>
              <a:rPr lang="de-DE" dirty="0"/>
              <a:t>Versicherten-Stammdaten-Management (VSDM)</a:t>
            </a:r>
          </a:p>
        </p:txBody>
      </p:sp>
      <p:sp>
        <p:nvSpPr>
          <p:cNvPr id="3" name="Inhaltsplatzhalter 2">
            <a:extLst>
              <a:ext uri="{FF2B5EF4-FFF2-40B4-BE49-F238E27FC236}">
                <a16:creationId xmlns:a16="http://schemas.microsoft.com/office/drawing/2014/main" id="{BCDA0814-21FF-42C0-BE36-9B931E052BB1}"/>
              </a:ext>
            </a:extLst>
          </p:cNvPr>
          <p:cNvSpPr>
            <a:spLocks noGrp="1"/>
          </p:cNvSpPr>
          <p:nvPr>
            <p:ph idx="1"/>
          </p:nvPr>
        </p:nvSpPr>
        <p:spPr/>
        <p:txBody>
          <a:bodyPr/>
          <a:lstStyle/>
          <a:p>
            <a:r>
              <a:rPr lang="de-DE" b="1" dirty="0">
                <a:latin typeface="+mj-lt"/>
              </a:rPr>
              <a:t>Die elektronische Gesundheitskarte mit Kennung 2 enthält:</a:t>
            </a:r>
            <a:br>
              <a:rPr lang="de-DE" b="1" dirty="0">
                <a:latin typeface="+mj-lt"/>
              </a:rPr>
            </a:br>
            <a:r>
              <a:rPr lang="de-DE" dirty="0">
                <a:latin typeface="+mj-lt"/>
              </a:rPr>
              <a:t>- die Stammdaten des Versicherten</a:t>
            </a:r>
            <a:br>
              <a:rPr lang="de-DE" dirty="0">
                <a:latin typeface="+mj-lt"/>
              </a:rPr>
            </a:br>
            <a:r>
              <a:rPr lang="de-DE" dirty="0">
                <a:latin typeface="+mj-lt"/>
              </a:rPr>
              <a:t>	Name, Geburtsdatum, Adresse, Geschlecht</a:t>
            </a:r>
            <a:br>
              <a:rPr lang="de-DE" dirty="0">
                <a:latin typeface="+mj-lt"/>
              </a:rPr>
            </a:br>
            <a:r>
              <a:rPr lang="de-DE" dirty="0">
                <a:latin typeface="+mj-lt"/>
              </a:rPr>
              <a:t>- Informationen zur Krankenkasse</a:t>
            </a:r>
            <a:br>
              <a:rPr lang="de-DE" dirty="0">
                <a:latin typeface="+mj-lt"/>
              </a:rPr>
            </a:br>
            <a:r>
              <a:rPr lang="de-DE" dirty="0">
                <a:latin typeface="+mj-lt"/>
              </a:rPr>
              <a:t>- Angaben zum Versicherungsschutz und Kostenerstattung</a:t>
            </a:r>
            <a:br>
              <a:rPr lang="de-DE" dirty="0">
                <a:latin typeface="+mj-lt"/>
              </a:rPr>
            </a:br>
            <a:r>
              <a:rPr lang="de-DE" dirty="0">
                <a:latin typeface="+mj-lt"/>
              </a:rPr>
              <a:t>- Notfall-Datensatz (auf Wunsch des Versicherten)</a:t>
            </a:r>
          </a:p>
          <a:p>
            <a:endParaRPr lang="de-DE" dirty="0">
              <a:latin typeface="+mj-lt"/>
            </a:endParaRPr>
          </a:p>
          <a:p>
            <a:r>
              <a:rPr lang="de-DE" b="1" dirty="0">
                <a:latin typeface="+mj-lt"/>
              </a:rPr>
              <a:t>Der Versicherungs-Stammdaten-Dienst </a:t>
            </a:r>
            <a:br>
              <a:rPr lang="de-DE" dirty="0">
                <a:latin typeface="+mj-lt"/>
              </a:rPr>
            </a:br>
            <a:r>
              <a:rPr lang="de-DE" dirty="0">
                <a:latin typeface="+mj-lt"/>
              </a:rPr>
              <a:t>- prüft die Stammdaten und aktualisiert sie bei Bedarf online</a:t>
            </a:r>
            <a:br>
              <a:rPr lang="de-DE" dirty="0">
                <a:latin typeface="+mj-lt"/>
              </a:rPr>
            </a:br>
            <a:r>
              <a:rPr lang="de-DE" dirty="0">
                <a:latin typeface="+mj-lt"/>
              </a:rPr>
              <a:t>- ein regelmäßiger Austausch der Karte ist nicht mehr erforderlich.</a:t>
            </a:r>
          </a:p>
          <a:p>
            <a:pPr marL="0" indent="0">
              <a:buNone/>
            </a:pPr>
            <a:endParaRPr lang="de-DE" dirty="0">
              <a:latin typeface="+mj-lt"/>
            </a:endParaRPr>
          </a:p>
        </p:txBody>
      </p:sp>
      <p:sp>
        <p:nvSpPr>
          <p:cNvPr id="4" name="Datumsplatzhalter 3">
            <a:extLst>
              <a:ext uri="{FF2B5EF4-FFF2-40B4-BE49-F238E27FC236}">
                <a16:creationId xmlns:a16="http://schemas.microsoft.com/office/drawing/2014/main" id="{CB84FE5C-8A0B-4F49-AE52-705E0AC4CF75}"/>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FE9057A9-DEB4-45F3-8946-3076D040BD82}"/>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1CE629EA-6D7C-4569-9CAF-FFE372F8AAD3}"/>
              </a:ext>
            </a:extLst>
          </p:cNvPr>
          <p:cNvSpPr>
            <a:spLocks noGrp="1"/>
          </p:cNvSpPr>
          <p:nvPr>
            <p:ph type="sldNum" sz="quarter" idx="12"/>
          </p:nvPr>
        </p:nvSpPr>
        <p:spPr/>
        <p:txBody>
          <a:bodyPr/>
          <a:lstStyle/>
          <a:p>
            <a:fld id="{1B9DF3C5-EB9C-42D5-B6E3-C5B7910FC980}" type="slidenum">
              <a:rPr lang="de-DE" smtClean="0"/>
              <a:pPr/>
              <a:t>29</a:t>
            </a:fld>
            <a:endParaRPr lang="de-DE"/>
          </a:p>
        </p:txBody>
      </p:sp>
      <p:sp>
        <p:nvSpPr>
          <p:cNvPr id="14" name="Textfeld 13">
            <a:extLst>
              <a:ext uri="{FF2B5EF4-FFF2-40B4-BE49-F238E27FC236}">
                <a16:creationId xmlns:a16="http://schemas.microsoft.com/office/drawing/2014/main" id="{6E9EBC66-7A2F-4C6B-BE23-D2F4CDA84F0F}"/>
              </a:ext>
            </a:extLst>
          </p:cNvPr>
          <p:cNvSpPr txBox="1"/>
          <p:nvPr/>
        </p:nvSpPr>
        <p:spPr>
          <a:xfrm>
            <a:off x="7910025" y="4630902"/>
            <a:ext cx="639919" cy="215444"/>
          </a:xfrm>
          <a:prstGeom prst="rect">
            <a:avLst/>
          </a:prstGeom>
          <a:noFill/>
        </p:spPr>
        <p:txBody>
          <a:bodyPr wrap="none" rtlCol="0">
            <a:spAutoFit/>
          </a:bodyPr>
          <a:lstStyle/>
          <a:p>
            <a:r>
              <a:rPr lang="de-DE" sz="800" dirty="0"/>
              <a:t>Foto Peitz</a:t>
            </a:r>
          </a:p>
        </p:txBody>
      </p:sp>
      <p:pic>
        <p:nvPicPr>
          <p:cNvPr id="23" name="Grafik 22">
            <a:extLst>
              <a:ext uri="{FF2B5EF4-FFF2-40B4-BE49-F238E27FC236}">
                <a16:creationId xmlns:a16="http://schemas.microsoft.com/office/drawing/2014/main" id="{8D47739B-1BF7-48F4-8AE2-6156B6341222}"/>
              </a:ext>
            </a:extLst>
          </p:cNvPr>
          <p:cNvPicPr>
            <a:picLocks noChangeAspect="1"/>
          </p:cNvPicPr>
          <p:nvPr/>
        </p:nvPicPr>
        <p:blipFill>
          <a:blip r:embed="rId3"/>
          <a:stretch>
            <a:fillRect/>
          </a:stretch>
        </p:blipFill>
        <p:spPr>
          <a:xfrm>
            <a:off x="7813459" y="1945389"/>
            <a:ext cx="4102964" cy="2597121"/>
          </a:xfrm>
          <a:prstGeom prst="rect">
            <a:avLst/>
          </a:prstGeom>
        </p:spPr>
      </p:pic>
    </p:spTree>
    <p:extLst>
      <p:ext uri="{BB962C8B-B14F-4D97-AF65-F5344CB8AC3E}">
        <p14:creationId xmlns:p14="http://schemas.microsoft.com/office/powerpoint/2010/main" val="272214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F939D-A3E8-4C5F-B842-06F7E127A4FF}"/>
              </a:ext>
            </a:extLst>
          </p:cNvPr>
          <p:cNvSpPr>
            <a:spLocks noGrp="1"/>
          </p:cNvSpPr>
          <p:nvPr>
            <p:ph type="title"/>
          </p:nvPr>
        </p:nvSpPr>
        <p:spPr>
          <a:xfrm>
            <a:off x="589241" y="733132"/>
            <a:ext cx="10972800" cy="928854"/>
          </a:xfrm>
        </p:spPr>
        <p:txBody>
          <a:bodyPr>
            <a:normAutofit/>
          </a:bodyPr>
          <a:lstStyle/>
          <a:p>
            <a:r>
              <a:rPr lang="de-DE" sz="4000" dirty="0"/>
              <a:t>Gesundheitswesen - Aktuell</a:t>
            </a:r>
          </a:p>
        </p:txBody>
      </p:sp>
      <p:sp>
        <p:nvSpPr>
          <p:cNvPr id="4" name="Datumsplatzhalter 3">
            <a:extLst>
              <a:ext uri="{FF2B5EF4-FFF2-40B4-BE49-F238E27FC236}">
                <a16:creationId xmlns:a16="http://schemas.microsoft.com/office/drawing/2014/main" id="{99D6D125-E7DA-4AE4-B791-82DC63243AD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08D92645-7579-44EE-BD37-3A617AB7E7D5}"/>
              </a:ext>
            </a:extLst>
          </p:cNvPr>
          <p:cNvSpPr>
            <a:spLocks noGrp="1"/>
          </p:cNvSpPr>
          <p:nvPr>
            <p:ph type="ftr" sz="quarter" idx="11"/>
          </p:nvPr>
        </p:nvSpPr>
        <p:spPr/>
        <p:txBody>
          <a:bodyPr/>
          <a:lstStyle/>
          <a:p>
            <a:r>
              <a:rPr lang="de-DE"/>
              <a:t>Senioren Online Reichenbach/Fils, Bernhard Peitz</a:t>
            </a:r>
          </a:p>
        </p:txBody>
      </p:sp>
      <p:sp>
        <p:nvSpPr>
          <p:cNvPr id="15" name="Ellipse 14">
            <a:extLst>
              <a:ext uri="{FF2B5EF4-FFF2-40B4-BE49-F238E27FC236}">
                <a16:creationId xmlns:a16="http://schemas.microsoft.com/office/drawing/2014/main" id="{4CAF5A5F-69E0-4132-AB4E-D7FAE10F1338}"/>
              </a:ext>
            </a:extLst>
          </p:cNvPr>
          <p:cNvSpPr/>
          <p:nvPr/>
        </p:nvSpPr>
        <p:spPr>
          <a:xfrm>
            <a:off x="3415353" y="3573016"/>
            <a:ext cx="1384503" cy="138450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Patient</a:t>
            </a:r>
          </a:p>
        </p:txBody>
      </p:sp>
      <p:grpSp>
        <p:nvGrpSpPr>
          <p:cNvPr id="51" name="Gruppieren 50">
            <a:extLst>
              <a:ext uri="{FF2B5EF4-FFF2-40B4-BE49-F238E27FC236}">
                <a16:creationId xmlns:a16="http://schemas.microsoft.com/office/drawing/2014/main" id="{99FC2925-BDBB-4F90-AA57-D28759F5ACBB}"/>
              </a:ext>
            </a:extLst>
          </p:cNvPr>
          <p:cNvGrpSpPr/>
          <p:nvPr/>
        </p:nvGrpSpPr>
        <p:grpSpPr>
          <a:xfrm>
            <a:off x="3431704" y="2095590"/>
            <a:ext cx="1368898" cy="1113951"/>
            <a:chOff x="3051330" y="4845007"/>
            <a:chExt cx="1368898" cy="1113951"/>
          </a:xfrm>
          <a:solidFill>
            <a:schemeClr val="accent2">
              <a:lumMod val="75000"/>
            </a:schemeClr>
          </a:solidFill>
        </p:grpSpPr>
        <p:sp>
          <p:nvSpPr>
            <p:cNvPr id="28" name="Rechteck: abgerundete Ecken 27">
              <a:extLst>
                <a:ext uri="{FF2B5EF4-FFF2-40B4-BE49-F238E27FC236}">
                  <a16:creationId xmlns:a16="http://schemas.microsoft.com/office/drawing/2014/main" id="{85757173-3D58-473D-B57B-6B72401A1DF0}"/>
                </a:ext>
              </a:extLst>
            </p:cNvPr>
            <p:cNvSpPr/>
            <p:nvPr/>
          </p:nvSpPr>
          <p:spPr>
            <a:xfrm>
              <a:off x="3051330" y="4845007"/>
              <a:ext cx="1368898"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EB307325-4914-4F45-A011-F835BADB003B}"/>
                </a:ext>
              </a:extLst>
            </p:cNvPr>
            <p:cNvSpPr txBox="1"/>
            <p:nvPr/>
          </p:nvSpPr>
          <p:spPr>
            <a:xfrm>
              <a:off x="3110576" y="5331573"/>
              <a:ext cx="1253869" cy="584775"/>
            </a:xfrm>
            <a:prstGeom prst="rect">
              <a:avLst/>
            </a:prstGeom>
            <a:grpFill/>
          </p:spPr>
          <p:txBody>
            <a:bodyPr wrap="none" rtlCol="0">
              <a:spAutoFit/>
            </a:bodyPr>
            <a:lstStyle/>
            <a:p>
              <a:pPr algn="ctr"/>
              <a:r>
                <a:rPr lang="de-DE" sz="1600" dirty="0">
                  <a:solidFill>
                    <a:schemeClr val="bg1"/>
                  </a:solidFill>
                  <a:latin typeface="+mj-lt"/>
                </a:rPr>
                <a:t>Therapeuten</a:t>
              </a:r>
              <a:br>
                <a:rPr lang="de-DE" sz="1600" dirty="0">
                  <a:solidFill>
                    <a:schemeClr val="bg1"/>
                  </a:solidFill>
                  <a:latin typeface="+mj-lt"/>
                </a:rPr>
              </a:br>
              <a:endParaRPr lang="de-DE" sz="1600" dirty="0">
                <a:solidFill>
                  <a:schemeClr val="bg1"/>
                </a:solidFill>
                <a:latin typeface="+mj-lt"/>
              </a:endParaRPr>
            </a:p>
          </p:txBody>
        </p:sp>
      </p:grpSp>
      <p:grpSp>
        <p:nvGrpSpPr>
          <p:cNvPr id="52" name="Gruppieren 51">
            <a:extLst>
              <a:ext uri="{FF2B5EF4-FFF2-40B4-BE49-F238E27FC236}">
                <a16:creationId xmlns:a16="http://schemas.microsoft.com/office/drawing/2014/main" id="{49B1D2FE-1CDD-43B4-A3D6-16A13F6046EF}"/>
              </a:ext>
            </a:extLst>
          </p:cNvPr>
          <p:cNvGrpSpPr/>
          <p:nvPr/>
        </p:nvGrpSpPr>
        <p:grpSpPr>
          <a:xfrm>
            <a:off x="5879976" y="5353797"/>
            <a:ext cx="1344292" cy="1113951"/>
            <a:chOff x="4565016" y="4835329"/>
            <a:chExt cx="1344292" cy="1113951"/>
          </a:xfrm>
          <a:solidFill>
            <a:schemeClr val="accent2">
              <a:lumMod val="75000"/>
            </a:schemeClr>
          </a:solidFill>
        </p:grpSpPr>
        <p:sp>
          <p:nvSpPr>
            <p:cNvPr id="31" name="Rechteck: abgerundete Ecken 30">
              <a:extLst>
                <a:ext uri="{FF2B5EF4-FFF2-40B4-BE49-F238E27FC236}">
                  <a16:creationId xmlns:a16="http://schemas.microsoft.com/office/drawing/2014/main" id="{10005FF9-0E3D-487D-8EF5-F88CB1166F00}"/>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366F3A19-E9CF-4BCF-A8C9-B51E47E808CD}"/>
                </a:ext>
              </a:extLst>
            </p:cNvPr>
            <p:cNvSpPr txBox="1"/>
            <p:nvPr/>
          </p:nvSpPr>
          <p:spPr>
            <a:xfrm>
              <a:off x="4923903" y="5600718"/>
              <a:ext cx="626518" cy="338554"/>
            </a:xfrm>
            <a:prstGeom prst="rect">
              <a:avLst/>
            </a:prstGeom>
            <a:grpFill/>
          </p:spPr>
          <p:txBody>
            <a:bodyPr wrap="none" rtlCol="0">
              <a:spAutoFit/>
            </a:bodyPr>
            <a:lstStyle/>
            <a:p>
              <a:r>
                <a:rPr lang="de-DE" sz="1600" dirty="0">
                  <a:solidFill>
                    <a:schemeClr val="bg1"/>
                  </a:solidFill>
                  <a:latin typeface="+mj-lt"/>
                </a:rPr>
                <a:t>Ärzte</a:t>
              </a:r>
            </a:p>
          </p:txBody>
        </p:sp>
      </p:grpSp>
      <p:grpSp>
        <p:nvGrpSpPr>
          <p:cNvPr id="53" name="Gruppieren 52">
            <a:extLst>
              <a:ext uri="{FF2B5EF4-FFF2-40B4-BE49-F238E27FC236}">
                <a16:creationId xmlns:a16="http://schemas.microsoft.com/office/drawing/2014/main" id="{D0788EBF-6EE7-46C5-9C35-C15253CE6A34}"/>
              </a:ext>
            </a:extLst>
          </p:cNvPr>
          <p:cNvGrpSpPr/>
          <p:nvPr/>
        </p:nvGrpSpPr>
        <p:grpSpPr>
          <a:xfrm>
            <a:off x="5888799" y="2143953"/>
            <a:ext cx="1326646" cy="1113951"/>
            <a:chOff x="5988772" y="4843004"/>
            <a:chExt cx="1326646" cy="1113951"/>
          </a:xfrm>
          <a:solidFill>
            <a:schemeClr val="bg2">
              <a:lumMod val="50000"/>
            </a:schemeClr>
          </a:solidFill>
        </p:grpSpPr>
        <p:sp>
          <p:nvSpPr>
            <p:cNvPr id="33" name="Rechteck: abgerundete Ecken 32">
              <a:extLst>
                <a:ext uri="{FF2B5EF4-FFF2-40B4-BE49-F238E27FC236}">
                  <a16:creationId xmlns:a16="http://schemas.microsoft.com/office/drawing/2014/main" id="{4546CC99-0EBA-46C2-9B24-9B3139CE43A3}"/>
                </a:ext>
              </a:extLst>
            </p:cNvPr>
            <p:cNvSpPr/>
            <p:nvPr/>
          </p:nvSpPr>
          <p:spPr>
            <a:xfrm>
              <a:off x="5988772" y="4843004"/>
              <a:ext cx="1326646"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0E081706-6951-4C31-9C6F-C8AE0CCFA830}"/>
                </a:ext>
              </a:extLst>
            </p:cNvPr>
            <p:cNvSpPr txBox="1"/>
            <p:nvPr/>
          </p:nvSpPr>
          <p:spPr>
            <a:xfrm>
              <a:off x="6240016" y="5608696"/>
              <a:ext cx="835293" cy="338554"/>
            </a:xfrm>
            <a:prstGeom prst="rect">
              <a:avLst/>
            </a:prstGeom>
            <a:grpFill/>
          </p:spPr>
          <p:txBody>
            <a:bodyPr wrap="none" rtlCol="0">
              <a:spAutoFit/>
            </a:bodyPr>
            <a:lstStyle/>
            <a:p>
              <a:r>
                <a:rPr lang="de-DE" sz="1600" dirty="0">
                  <a:solidFill>
                    <a:schemeClr val="bg1"/>
                  </a:solidFill>
                  <a:latin typeface="+mj-lt"/>
                </a:rPr>
                <a:t>Kliniken</a:t>
              </a:r>
            </a:p>
          </p:txBody>
        </p:sp>
      </p:grpSp>
      <p:sp>
        <p:nvSpPr>
          <p:cNvPr id="39" name="Foliennummernplatzhalter 5">
            <a:extLst>
              <a:ext uri="{FF2B5EF4-FFF2-40B4-BE49-F238E27FC236}">
                <a16:creationId xmlns:a16="http://schemas.microsoft.com/office/drawing/2014/main" id="{E8AE17CB-87F2-45CA-8095-342C2EA40367}"/>
              </a:ext>
            </a:extLst>
          </p:cNvPr>
          <p:cNvSpPr>
            <a:spLocks noGrp="1"/>
          </p:cNvSpPr>
          <p:nvPr>
            <p:ph type="sldNum" sz="quarter" idx="12"/>
          </p:nvPr>
        </p:nvSpPr>
        <p:spPr>
          <a:xfrm>
            <a:off x="10023156" y="6356353"/>
            <a:ext cx="1016000" cy="313007"/>
          </a:xfrm>
        </p:spPr>
        <p:txBody>
          <a:bodyPr/>
          <a:lstStyle/>
          <a:p>
            <a:fld id="{1B9DF3C5-EB9C-42D5-B6E3-C5B7910FC980}" type="slidenum">
              <a:rPr lang="de-DE" smtClean="0"/>
              <a:pPr/>
              <a:t>3</a:t>
            </a:fld>
            <a:endParaRPr lang="de-DE" dirty="0"/>
          </a:p>
        </p:txBody>
      </p:sp>
      <p:grpSp>
        <p:nvGrpSpPr>
          <p:cNvPr id="55" name="Gruppieren 54">
            <a:extLst>
              <a:ext uri="{FF2B5EF4-FFF2-40B4-BE49-F238E27FC236}">
                <a16:creationId xmlns:a16="http://schemas.microsoft.com/office/drawing/2014/main" id="{510FD994-4F4F-4825-82A3-535C589C4DBB}"/>
              </a:ext>
            </a:extLst>
          </p:cNvPr>
          <p:cNvGrpSpPr/>
          <p:nvPr/>
        </p:nvGrpSpPr>
        <p:grpSpPr>
          <a:xfrm>
            <a:off x="7981567" y="2132856"/>
            <a:ext cx="1345683" cy="1191341"/>
            <a:chOff x="8824640" y="4835329"/>
            <a:chExt cx="1382843" cy="1191341"/>
          </a:xfrm>
          <a:solidFill>
            <a:schemeClr val="bg2">
              <a:lumMod val="50000"/>
            </a:schemeClr>
          </a:solidFill>
        </p:grpSpPr>
        <p:sp>
          <p:nvSpPr>
            <p:cNvPr id="37" name="Rechteck: abgerundete Ecken 36">
              <a:extLst>
                <a:ext uri="{FF2B5EF4-FFF2-40B4-BE49-F238E27FC236}">
                  <a16:creationId xmlns:a16="http://schemas.microsoft.com/office/drawing/2014/main" id="{585F00DE-3752-4331-A335-2DE819710E07}"/>
                </a:ext>
              </a:extLst>
            </p:cNvPr>
            <p:cNvSpPr/>
            <p:nvPr/>
          </p:nvSpPr>
          <p:spPr>
            <a:xfrm>
              <a:off x="8824640" y="4835329"/>
              <a:ext cx="1382843" cy="11561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558CFF0-83D8-4E2F-B57F-F53F66234887}"/>
                </a:ext>
              </a:extLst>
            </p:cNvPr>
            <p:cNvSpPr txBox="1"/>
            <p:nvPr/>
          </p:nvSpPr>
          <p:spPr>
            <a:xfrm>
              <a:off x="8971463" y="5441895"/>
              <a:ext cx="1084977" cy="584775"/>
            </a:xfrm>
            <a:prstGeom prst="rect">
              <a:avLst/>
            </a:prstGeom>
            <a:grpFill/>
          </p:spPr>
          <p:txBody>
            <a:bodyPr wrap="none" rtlCol="0">
              <a:spAutoFit/>
            </a:bodyPr>
            <a:lstStyle/>
            <a:p>
              <a:pPr algn="ctr"/>
              <a:r>
                <a:rPr lang="de-DE" sz="1600" dirty="0">
                  <a:solidFill>
                    <a:schemeClr val="bg1"/>
                  </a:solidFill>
                  <a:latin typeface="+mj-lt"/>
                </a:rPr>
                <a:t>Computer-</a:t>
              </a:r>
              <a:br>
                <a:rPr lang="de-DE" sz="1600" dirty="0">
                  <a:solidFill>
                    <a:schemeClr val="bg1"/>
                  </a:solidFill>
                  <a:latin typeface="+mj-lt"/>
                </a:rPr>
              </a:br>
              <a:r>
                <a:rPr lang="de-DE" sz="1600" dirty="0">
                  <a:solidFill>
                    <a:schemeClr val="bg1"/>
                  </a:solidFill>
                  <a:latin typeface="+mj-lt"/>
                </a:rPr>
                <a:t>Analyse</a:t>
              </a:r>
            </a:p>
          </p:txBody>
        </p:sp>
        <p:pic>
          <p:nvPicPr>
            <p:cNvPr id="14" name="Grafik 13">
              <a:extLst>
                <a:ext uri="{FF2B5EF4-FFF2-40B4-BE49-F238E27FC236}">
                  <a16:creationId xmlns:a16="http://schemas.microsoft.com/office/drawing/2014/main" id="{D959FD8D-A46A-4C8A-9E6D-42D4520A4F91}"/>
                </a:ext>
              </a:extLst>
            </p:cNvPr>
            <p:cNvPicPr>
              <a:picLocks noChangeAspect="1"/>
            </p:cNvPicPr>
            <p:nvPr/>
          </p:nvPicPr>
          <p:blipFill>
            <a:blip r:embed="rId3"/>
            <a:stretch>
              <a:fillRect/>
            </a:stretch>
          </p:blipFill>
          <p:spPr>
            <a:xfrm>
              <a:off x="9179273" y="4922812"/>
              <a:ext cx="733151" cy="584775"/>
            </a:xfrm>
            <a:prstGeom prst="rect">
              <a:avLst/>
            </a:prstGeom>
            <a:grpFill/>
          </p:spPr>
        </p:pic>
      </p:grpSp>
      <p:grpSp>
        <p:nvGrpSpPr>
          <p:cNvPr id="44" name="Gruppieren 43">
            <a:extLst>
              <a:ext uri="{FF2B5EF4-FFF2-40B4-BE49-F238E27FC236}">
                <a16:creationId xmlns:a16="http://schemas.microsoft.com/office/drawing/2014/main" id="{42F2BA7F-FB09-4027-B638-F4C2E8B643FD}"/>
              </a:ext>
            </a:extLst>
          </p:cNvPr>
          <p:cNvGrpSpPr/>
          <p:nvPr/>
        </p:nvGrpSpPr>
        <p:grpSpPr>
          <a:xfrm>
            <a:off x="7992966" y="3717032"/>
            <a:ext cx="1338828" cy="1123760"/>
            <a:chOff x="7328946" y="2850936"/>
            <a:chExt cx="1338828" cy="1475225"/>
          </a:xfrm>
          <a:solidFill>
            <a:schemeClr val="accent5">
              <a:lumMod val="75000"/>
            </a:schemeClr>
          </a:solidFill>
        </p:grpSpPr>
        <p:sp>
          <p:nvSpPr>
            <p:cNvPr id="42" name="Rechteck: abgerundete Ecken 41">
              <a:extLst>
                <a:ext uri="{FF2B5EF4-FFF2-40B4-BE49-F238E27FC236}">
                  <a16:creationId xmlns:a16="http://schemas.microsoft.com/office/drawing/2014/main" id="{2EFA4F5E-35AE-4352-8B77-1A0BE49A91B4}"/>
                </a:ext>
              </a:extLst>
            </p:cNvPr>
            <p:cNvSpPr/>
            <p:nvPr/>
          </p:nvSpPr>
          <p:spPr>
            <a:xfrm>
              <a:off x="7328946" y="2850936"/>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3280231-96E7-4446-A7D8-C4CB6953AC23}"/>
                </a:ext>
              </a:extLst>
            </p:cNvPr>
            <p:cNvSpPr txBox="1"/>
            <p:nvPr/>
          </p:nvSpPr>
          <p:spPr>
            <a:xfrm>
              <a:off x="7328946" y="3861068"/>
              <a:ext cx="1338828" cy="338552"/>
            </a:xfrm>
            <a:prstGeom prst="rect">
              <a:avLst/>
            </a:prstGeom>
            <a:grpFill/>
          </p:spPr>
          <p:txBody>
            <a:bodyPr wrap="none" rtlCol="0">
              <a:spAutoFit/>
            </a:bodyPr>
            <a:lstStyle/>
            <a:p>
              <a:r>
                <a:rPr lang="de-DE" sz="1600" dirty="0">
                  <a:solidFill>
                    <a:schemeClr val="bg1"/>
                  </a:solidFill>
                  <a:latin typeface="+mj-lt"/>
                </a:rPr>
                <a:t>Visualisierung</a:t>
              </a:r>
            </a:p>
          </p:txBody>
        </p:sp>
        <p:pic>
          <p:nvPicPr>
            <p:cNvPr id="13" name="Grafik 12">
              <a:extLst>
                <a:ext uri="{FF2B5EF4-FFF2-40B4-BE49-F238E27FC236}">
                  <a16:creationId xmlns:a16="http://schemas.microsoft.com/office/drawing/2014/main" id="{8F5D562E-A286-4F43-A61F-AFAB6CC553E1}"/>
                </a:ext>
              </a:extLst>
            </p:cNvPr>
            <p:cNvPicPr>
              <a:picLocks noChangeAspect="1"/>
            </p:cNvPicPr>
            <p:nvPr/>
          </p:nvPicPr>
          <p:blipFill>
            <a:blip r:embed="rId4"/>
            <a:stretch>
              <a:fillRect/>
            </a:stretch>
          </p:blipFill>
          <p:spPr>
            <a:xfrm>
              <a:off x="7693252" y="2987344"/>
              <a:ext cx="614765" cy="915056"/>
            </a:xfrm>
            <a:prstGeom prst="rect">
              <a:avLst/>
            </a:prstGeom>
            <a:grpFill/>
          </p:spPr>
        </p:pic>
      </p:grpSp>
      <p:grpSp>
        <p:nvGrpSpPr>
          <p:cNvPr id="60" name="Gruppieren 59">
            <a:extLst>
              <a:ext uri="{FF2B5EF4-FFF2-40B4-BE49-F238E27FC236}">
                <a16:creationId xmlns:a16="http://schemas.microsoft.com/office/drawing/2014/main" id="{0DD13B64-36F7-497E-A9A9-AB5E620F2F50}"/>
              </a:ext>
            </a:extLst>
          </p:cNvPr>
          <p:cNvGrpSpPr/>
          <p:nvPr/>
        </p:nvGrpSpPr>
        <p:grpSpPr>
          <a:xfrm>
            <a:off x="9840416" y="2132856"/>
            <a:ext cx="1338828" cy="1264651"/>
            <a:chOff x="10503236" y="2877603"/>
            <a:chExt cx="1338828" cy="1475225"/>
          </a:xfrm>
          <a:solidFill>
            <a:srgbClr val="FFFF00"/>
          </a:solidFill>
        </p:grpSpPr>
        <p:sp>
          <p:nvSpPr>
            <p:cNvPr id="61" name="Rechteck: abgerundete Ecken 60">
              <a:extLst>
                <a:ext uri="{FF2B5EF4-FFF2-40B4-BE49-F238E27FC236}">
                  <a16:creationId xmlns:a16="http://schemas.microsoft.com/office/drawing/2014/main" id="{A0A8A592-8B33-483E-9680-D14DC45FB897}"/>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2" name="Grafik 61">
              <a:extLst>
                <a:ext uri="{FF2B5EF4-FFF2-40B4-BE49-F238E27FC236}">
                  <a16:creationId xmlns:a16="http://schemas.microsoft.com/office/drawing/2014/main" id="{E01616B1-0669-484B-BA88-C7EDB082AD97}"/>
                </a:ext>
              </a:extLst>
            </p:cNvPr>
            <p:cNvPicPr>
              <a:picLocks noChangeAspect="1"/>
            </p:cNvPicPr>
            <p:nvPr/>
          </p:nvPicPr>
          <p:blipFill>
            <a:blip r:embed="rId5"/>
            <a:stretch>
              <a:fillRect/>
            </a:stretch>
          </p:blipFill>
          <p:spPr>
            <a:xfrm>
              <a:off x="10842892" y="2946460"/>
              <a:ext cx="619125" cy="828675"/>
            </a:xfrm>
            <a:prstGeom prst="rect">
              <a:avLst/>
            </a:prstGeom>
            <a:grpFill/>
          </p:spPr>
        </p:pic>
        <p:sp>
          <p:nvSpPr>
            <p:cNvPr id="63" name="Textfeld 62">
              <a:extLst>
                <a:ext uri="{FF2B5EF4-FFF2-40B4-BE49-F238E27FC236}">
                  <a16:creationId xmlns:a16="http://schemas.microsoft.com/office/drawing/2014/main" id="{AC8BBE26-958E-4716-89C5-3FBD08F9BE34}"/>
                </a:ext>
              </a:extLst>
            </p:cNvPr>
            <p:cNvSpPr txBox="1"/>
            <p:nvPr/>
          </p:nvSpPr>
          <p:spPr>
            <a:xfrm>
              <a:off x="10825040" y="3717582"/>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grpSp>
        <p:nvGrpSpPr>
          <p:cNvPr id="64" name="Gruppieren 63">
            <a:extLst>
              <a:ext uri="{FF2B5EF4-FFF2-40B4-BE49-F238E27FC236}">
                <a16:creationId xmlns:a16="http://schemas.microsoft.com/office/drawing/2014/main" id="{9BFA6097-2D70-457C-BBDE-77EE22D498FB}"/>
              </a:ext>
            </a:extLst>
          </p:cNvPr>
          <p:cNvGrpSpPr/>
          <p:nvPr/>
        </p:nvGrpSpPr>
        <p:grpSpPr>
          <a:xfrm>
            <a:off x="9908699" y="4941168"/>
            <a:ext cx="1338828" cy="1264651"/>
            <a:chOff x="10503236" y="2877603"/>
            <a:chExt cx="1338828" cy="1475225"/>
          </a:xfrm>
          <a:solidFill>
            <a:srgbClr val="FFFF00"/>
          </a:solidFill>
        </p:grpSpPr>
        <p:sp>
          <p:nvSpPr>
            <p:cNvPr id="65" name="Rechteck: abgerundete Ecken 64">
              <a:extLst>
                <a:ext uri="{FF2B5EF4-FFF2-40B4-BE49-F238E27FC236}">
                  <a16:creationId xmlns:a16="http://schemas.microsoft.com/office/drawing/2014/main" id="{402C5C3D-ABB0-4344-B77E-CB37299E0033}"/>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 name="Grafik 65">
              <a:extLst>
                <a:ext uri="{FF2B5EF4-FFF2-40B4-BE49-F238E27FC236}">
                  <a16:creationId xmlns:a16="http://schemas.microsoft.com/office/drawing/2014/main" id="{B53E4650-B5D4-4F75-ACC1-70A2D6359825}"/>
                </a:ext>
              </a:extLst>
            </p:cNvPr>
            <p:cNvPicPr>
              <a:picLocks noChangeAspect="1"/>
            </p:cNvPicPr>
            <p:nvPr/>
          </p:nvPicPr>
          <p:blipFill>
            <a:blip r:embed="rId5"/>
            <a:stretch>
              <a:fillRect/>
            </a:stretch>
          </p:blipFill>
          <p:spPr>
            <a:xfrm>
              <a:off x="10842892" y="2946460"/>
              <a:ext cx="619125" cy="828675"/>
            </a:xfrm>
            <a:prstGeom prst="rect">
              <a:avLst/>
            </a:prstGeom>
            <a:grpFill/>
          </p:spPr>
        </p:pic>
        <p:sp>
          <p:nvSpPr>
            <p:cNvPr id="67" name="Textfeld 66">
              <a:extLst>
                <a:ext uri="{FF2B5EF4-FFF2-40B4-BE49-F238E27FC236}">
                  <a16:creationId xmlns:a16="http://schemas.microsoft.com/office/drawing/2014/main" id="{7F974377-325D-473C-8509-755802983FA7}"/>
                </a:ext>
              </a:extLst>
            </p:cNvPr>
            <p:cNvSpPr txBox="1"/>
            <p:nvPr/>
          </p:nvSpPr>
          <p:spPr>
            <a:xfrm>
              <a:off x="10638708" y="3717582"/>
              <a:ext cx="1044645" cy="584775"/>
            </a:xfrm>
            <a:prstGeom prst="rect">
              <a:avLst/>
            </a:prstGeom>
            <a:grpFill/>
          </p:spPr>
          <p:txBody>
            <a:bodyPr wrap="none" rtlCol="0">
              <a:spAutoFit/>
            </a:bodyPr>
            <a:lstStyle/>
            <a:p>
              <a:pPr algn="ctr"/>
              <a:r>
                <a:rPr lang="de-DE" sz="1600" dirty="0">
                  <a:latin typeface="+mj-lt"/>
                </a:rPr>
                <a:t>Patienten-</a:t>
              </a:r>
              <a:br>
                <a:rPr lang="de-DE" sz="1600" dirty="0">
                  <a:latin typeface="+mj-lt"/>
                </a:rPr>
              </a:br>
              <a:r>
                <a:rPr lang="de-DE" sz="1600" dirty="0">
                  <a:latin typeface="+mj-lt"/>
                </a:rPr>
                <a:t>Akte</a:t>
              </a:r>
            </a:p>
          </p:txBody>
        </p:sp>
      </p:grpSp>
      <p:grpSp>
        <p:nvGrpSpPr>
          <p:cNvPr id="97" name="Gruppieren 96">
            <a:extLst>
              <a:ext uri="{FF2B5EF4-FFF2-40B4-BE49-F238E27FC236}">
                <a16:creationId xmlns:a16="http://schemas.microsoft.com/office/drawing/2014/main" id="{9313FBF0-ADE6-4033-B7FF-18FB8D32424A}"/>
              </a:ext>
            </a:extLst>
          </p:cNvPr>
          <p:cNvGrpSpPr/>
          <p:nvPr/>
        </p:nvGrpSpPr>
        <p:grpSpPr>
          <a:xfrm>
            <a:off x="5901057" y="3717032"/>
            <a:ext cx="1345665" cy="1113951"/>
            <a:chOff x="5988772" y="4843004"/>
            <a:chExt cx="1345665" cy="1113951"/>
          </a:xfrm>
          <a:solidFill>
            <a:schemeClr val="accent5">
              <a:lumMod val="75000"/>
            </a:schemeClr>
          </a:solidFill>
        </p:grpSpPr>
        <p:sp>
          <p:nvSpPr>
            <p:cNvPr id="98" name="Rechteck: abgerundete Ecken 97">
              <a:extLst>
                <a:ext uri="{FF2B5EF4-FFF2-40B4-BE49-F238E27FC236}">
                  <a16:creationId xmlns:a16="http://schemas.microsoft.com/office/drawing/2014/main" id="{688DF0FD-EDC7-4B50-A3B6-EA5A38CCF795}"/>
                </a:ext>
              </a:extLst>
            </p:cNvPr>
            <p:cNvSpPr/>
            <p:nvPr/>
          </p:nvSpPr>
          <p:spPr>
            <a:xfrm>
              <a:off x="5988772" y="4843004"/>
              <a:ext cx="1326646"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9" name="Textfeld 98">
              <a:extLst>
                <a:ext uri="{FF2B5EF4-FFF2-40B4-BE49-F238E27FC236}">
                  <a16:creationId xmlns:a16="http://schemas.microsoft.com/office/drawing/2014/main" id="{3FA8C891-4BCD-4AA8-890B-29CF8E5C4B5D}"/>
                </a:ext>
              </a:extLst>
            </p:cNvPr>
            <p:cNvSpPr txBox="1"/>
            <p:nvPr/>
          </p:nvSpPr>
          <p:spPr>
            <a:xfrm>
              <a:off x="6117501" y="4987020"/>
              <a:ext cx="1216936" cy="830997"/>
            </a:xfrm>
            <a:prstGeom prst="rect">
              <a:avLst/>
            </a:prstGeom>
            <a:grpFill/>
          </p:spPr>
          <p:txBody>
            <a:bodyPr wrap="none" rtlCol="0">
              <a:spAutoFit/>
            </a:bodyPr>
            <a:lstStyle/>
            <a:p>
              <a:r>
                <a:rPr lang="de-DE" sz="1600" dirty="0">
                  <a:solidFill>
                    <a:schemeClr val="bg1"/>
                  </a:solidFill>
                  <a:latin typeface="+mj-lt"/>
                </a:rPr>
                <a:t>Radiologen</a:t>
              </a:r>
              <a:br>
                <a:rPr lang="de-DE" sz="1600" dirty="0">
                  <a:solidFill>
                    <a:schemeClr val="bg1"/>
                  </a:solidFill>
                  <a:latin typeface="+mj-lt"/>
                </a:rPr>
              </a:br>
              <a:r>
                <a:rPr lang="de-DE" sz="1600" dirty="0">
                  <a:solidFill>
                    <a:schemeClr val="bg1"/>
                  </a:solidFill>
                  <a:latin typeface="+mj-lt"/>
                </a:rPr>
                <a:t>Psychologen</a:t>
              </a:r>
              <a:br>
                <a:rPr lang="de-DE" sz="1600" dirty="0">
                  <a:solidFill>
                    <a:schemeClr val="bg1"/>
                  </a:solidFill>
                  <a:latin typeface="+mj-lt"/>
                </a:rPr>
              </a:br>
              <a:r>
                <a:rPr lang="de-DE" sz="1600" dirty="0">
                  <a:solidFill>
                    <a:schemeClr val="bg1"/>
                  </a:solidFill>
                  <a:latin typeface="+mj-lt"/>
                </a:rPr>
                <a:t>…</a:t>
              </a:r>
            </a:p>
          </p:txBody>
        </p:sp>
      </p:grpSp>
      <p:cxnSp>
        <p:nvCxnSpPr>
          <p:cNvPr id="107" name="Gerader Verbinder 106">
            <a:extLst>
              <a:ext uri="{FF2B5EF4-FFF2-40B4-BE49-F238E27FC236}">
                <a16:creationId xmlns:a16="http://schemas.microsoft.com/office/drawing/2014/main" id="{4BCBD818-4029-4617-B4E8-E9D26C247820}"/>
              </a:ext>
            </a:extLst>
          </p:cNvPr>
          <p:cNvCxnSpPr>
            <a:stCxn id="33" idx="3"/>
            <a:endCxn id="37" idx="1"/>
          </p:cNvCxnSpPr>
          <p:nvPr/>
        </p:nvCxnSpPr>
        <p:spPr>
          <a:xfrm>
            <a:off x="7215445" y="2700929"/>
            <a:ext cx="766122" cy="999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E48E9451-2F50-456C-A64F-A98AE46DDE8C}"/>
              </a:ext>
            </a:extLst>
          </p:cNvPr>
          <p:cNvCxnSpPr>
            <a:cxnSpLocks/>
            <a:stCxn id="37" idx="3"/>
          </p:cNvCxnSpPr>
          <p:nvPr/>
        </p:nvCxnSpPr>
        <p:spPr>
          <a:xfrm>
            <a:off x="9327250" y="2710920"/>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uppieren 109">
            <a:extLst>
              <a:ext uri="{FF2B5EF4-FFF2-40B4-BE49-F238E27FC236}">
                <a16:creationId xmlns:a16="http://schemas.microsoft.com/office/drawing/2014/main" id="{C6AE7CB1-9C45-4DE5-9F02-D828F7631B0E}"/>
              </a:ext>
            </a:extLst>
          </p:cNvPr>
          <p:cNvGrpSpPr/>
          <p:nvPr/>
        </p:nvGrpSpPr>
        <p:grpSpPr>
          <a:xfrm>
            <a:off x="7952108" y="5363652"/>
            <a:ext cx="1344292" cy="1113951"/>
            <a:chOff x="4565016" y="4835329"/>
            <a:chExt cx="1344292" cy="1113951"/>
          </a:xfrm>
          <a:solidFill>
            <a:schemeClr val="accent2">
              <a:lumMod val="75000"/>
            </a:schemeClr>
          </a:solidFill>
        </p:grpSpPr>
        <p:sp>
          <p:nvSpPr>
            <p:cNvPr id="111" name="Rechteck: abgerundete Ecken 110">
              <a:extLst>
                <a:ext uri="{FF2B5EF4-FFF2-40B4-BE49-F238E27FC236}">
                  <a16:creationId xmlns:a16="http://schemas.microsoft.com/office/drawing/2014/main" id="{D0522709-8E66-4DBF-A3A3-A3073F3E8192}"/>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Textfeld 111">
              <a:extLst>
                <a:ext uri="{FF2B5EF4-FFF2-40B4-BE49-F238E27FC236}">
                  <a16:creationId xmlns:a16="http://schemas.microsoft.com/office/drawing/2014/main" id="{EFCB4E83-A30C-4497-8528-4CA35B2472A9}"/>
                </a:ext>
              </a:extLst>
            </p:cNvPr>
            <p:cNvSpPr txBox="1"/>
            <p:nvPr/>
          </p:nvSpPr>
          <p:spPr>
            <a:xfrm>
              <a:off x="4759636" y="5600718"/>
              <a:ext cx="950901" cy="338554"/>
            </a:xfrm>
            <a:prstGeom prst="rect">
              <a:avLst/>
            </a:prstGeom>
            <a:grpFill/>
          </p:spPr>
          <p:txBody>
            <a:bodyPr wrap="none" rtlCol="0">
              <a:spAutoFit/>
            </a:bodyPr>
            <a:lstStyle/>
            <a:p>
              <a:r>
                <a:rPr lang="de-DE" sz="1600" dirty="0">
                  <a:solidFill>
                    <a:schemeClr val="bg1"/>
                  </a:solidFill>
                  <a:latin typeface="+mj-lt"/>
                </a:rPr>
                <a:t>Diagnose</a:t>
              </a:r>
            </a:p>
          </p:txBody>
        </p:sp>
      </p:grpSp>
      <p:cxnSp>
        <p:nvCxnSpPr>
          <p:cNvPr id="122" name="Gerader Verbinder 121">
            <a:extLst>
              <a:ext uri="{FF2B5EF4-FFF2-40B4-BE49-F238E27FC236}">
                <a16:creationId xmlns:a16="http://schemas.microsoft.com/office/drawing/2014/main" id="{FFD5FBEB-7C43-42D7-990F-0FBA5D3761DC}"/>
              </a:ext>
            </a:extLst>
          </p:cNvPr>
          <p:cNvCxnSpPr>
            <a:cxnSpLocks/>
            <a:stCxn id="28" idx="2"/>
            <a:endCxn id="15" idx="0"/>
          </p:cNvCxnSpPr>
          <p:nvPr/>
        </p:nvCxnSpPr>
        <p:spPr>
          <a:xfrm flipH="1">
            <a:off x="4107605" y="3209541"/>
            <a:ext cx="8548" cy="3634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8E4436DB-DC10-4A02-9714-BB56DF9459A1}"/>
              </a:ext>
            </a:extLst>
          </p:cNvPr>
          <p:cNvCxnSpPr>
            <a:stCxn id="33" idx="1"/>
            <a:endCxn id="15" idx="7"/>
          </p:cNvCxnSpPr>
          <p:nvPr/>
        </p:nvCxnSpPr>
        <p:spPr>
          <a:xfrm flipH="1">
            <a:off x="4597100" y="2700929"/>
            <a:ext cx="1291699" cy="107484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8F2C9BE3-4F02-4FDF-88BE-A8B888323CF1}"/>
              </a:ext>
            </a:extLst>
          </p:cNvPr>
          <p:cNvCxnSpPr>
            <a:stCxn id="98" idx="1"/>
            <a:endCxn id="15" idx="6"/>
          </p:cNvCxnSpPr>
          <p:nvPr/>
        </p:nvCxnSpPr>
        <p:spPr>
          <a:xfrm flipH="1" flipV="1">
            <a:off x="4799856" y="4265268"/>
            <a:ext cx="1101201" cy="874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3CB4ED68-0140-4AFB-9C1B-CECBFB511D28}"/>
              </a:ext>
            </a:extLst>
          </p:cNvPr>
          <p:cNvCxnSpPr>
            <a:stCxn id="31" idx="1"/>
            <a:endCxn id="15" idx="5"/>
          </p:cNvCxnSpPr>
          <p:nvPr/>
        </p:nvCxnSpPr>
        <p:spPr>
          <a:xfrm flipH="1" flipV="1">
            <a:off x="4597100" y="4754763"/>
            <a:ext cx="1282876" cy="11560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1E1FCF13-43B4-4CC5-A24C-FBEC9F1C82CE}"/>
              </a:ext>
            </a:extLst>
          </p:cNvPr>
          <p:cNvCxnSpPr>
            <a:stCxn id="98" idx="3"/>
            <a:endCxn id="42" idx="1"/>
          </p:cNvCxnSpPr>
          <p:nvPr/>
        </p:nvCxnSpPr>
        <p:spPr>
          <a:xfrm>
            <a:off x="7227703" y="4274008"/>
            <a:ext cx="765263" cy="490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69390E2F-BEFA-4DD9-B1E9-A50CE8E86A81}"/>
              </a:ext>
            </a:extLst>
          </p:cNvPr>
          <p:cNvCxnSpPr>
            <a:stCxn id="31" idx="3"/>
            <a:endCxn id="111" idx="1"/>
          </p:cNvCxnSpPr>
          <p:nvPr/>
        </p:nvCxnSpPr>
        <p:spPr>
          <a:xfrm>
            <a:off x="7224268" y="5910773"/>
            <a:ext cx="727840" cy="9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B9A78230-70E4-47F6-B008-4F5EB0AD2C59}"/>
              </a:ext>
            </a:extLst>
          </p:cNvPr>
          <p:cNvCxnSpPr>
            <a:cxnSpLocks/>
            <a:stCxn id="111" idx="3"/>
          </p:cNvCxnSpPr>
          <p:nvPr/>
        </p:nvCxnSpPr>
        <p:spPr>
          <a:xfrm>
            <a:off x="9296400" y="5920628"/>
            <a:ext cx="633314" cy="341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96B573B6-A855-4EBA-AC9D-1FD6AA63C681}"/>
              </a:ext>
            </a:extLst>
          </p:cNvPr>
          <p:cNvCxnSpPr>
            <a:stCxn id="33" idx="2"/>
            <a:endCxn id="98" idx="0"/>
          </p:cNvCxnSpPr>
          <p:nvPr/>
        </p:nvCxnSpPr>
        <p:spPr>
          <a:xfrm>
            <a:off x="6552122" y="3257904"/>
            <a:ext cx="12258" cy="4591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675A9094-1B4D-4BA0-83E0-ED2077C0FE53}"/>
              </a:ext>
            </a:extLst>
          </p:cNvPr>
          <p:cNvCxnSpPr>
            <a:cxnSpLocks/>
            <a:stCxn id="98" idx="2"/>
            <a:endCxn id="31" idx="0"/>
          </p:cNvCxnSpPr>
          <p:nvPr/>
        </p:nvCxnSpPr>
        <p:spPr>
          <a:xfrm flipH="1">
            <a:off x="6552122" y="4830983"/>
            <a:ext cx="12258" cy="5228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9" name="Gruppieren 48">
            <a:extLst>
              <a:ext uri="{FF2B5EF4-FFF2-40B4-BE49-F238E27FC236}">
                <a16:creationId xmlns:a16="http://schemas.microsoft.com/office/drawing/2014/main" id="{DAAB4FCB-0598-4021-8FDE-9155F2E32F82}"/>
              </a:ext>
            </a:extLst>
          </p:cNvPr>
          <p:cNvGrpSpPr/>
          <p:nvPr/>
        </p:nvGrpSpPr>
        <p:grpSpPr>
          <a:xfrm>
            <a:off x="9861742" y="3526262"/>
            <a:ext cx="1338828" cy="1264651"/>
            <a:chOff x="10503236" y="2877603"/>
            <a:chExt cx="1338828" cy="1475225"/>
          </a:xfrm>
          <a:solidFill>
            <a:srgbClr val="FFFF00"/>
          </a:solidFill>
        </p:grpSpPr>
        <p:sp>
          <p:nvSpPr>
            <p:cNvPr id="50" name="Rechteck: abgerundete Ecken 49">
              <a:extLst>
                <a:ext uri="{FF2B5EF4-FFF2-40B4-BE49-F238E27FC236}">
                  <a16:creationId xmlns:a16="http://schemas.microsoft.com/office/drawing/2014/main" id="{DDB10464-789D-4144-9FA4-5A1EDD6A9C1C}"/>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a:extLst>
                <a:ext uri="{FF2B5EF4-FFF2-40B4-BE49-F238E27FC236}">
                  <a16:creationId xmlns:a16="http://schemas.microsoft.com/office/drawing/2014/main" id="{837C16C2-0CF3-4B98-8A3F-AC0D59CE7BC3}"/>
                </a:ext>
              </a:extLst>
            </p:cNvPr>
            <p:cNvPicPr>
              <a:picLocks noChangeAspect="1"/>
            </p:cNvPicPr>
            <p:nvPr/>
          </p:nvPicPr>
          <p:blipFill>
            <a:blip r:embed="rId5"/>
            <a:stretch>
              <a:fillRect/>
            </a:stretch>
          </p:blipFill>
          <p:spPr>
            <a:xfrm>
              <a:off x="10842892" y="2946460"/>
              <a:ext cx="619125" cy="828675"/>
            </a:xfrm>
            <a:prstGeom prst="rect">
              <a:avLst/>
            </a:prstGeom>
            <a:grpFill/>
          </p:spPr>
        </p:pic>
        <p:sp>
          <p:nvSpPr>
            <p:cNvPr id="56" name="Textfeld 55">
              <a:extLst>
                <a:ext uri="{FF2B5EF4-FFF2-40B4-BE49-F238E27FC236}">
                  <a16:creationId xmlns:a16="http://schemas.microsoft.com/office/drawing/2014/main" id="{2CF67A66-6917-4D26-AD97-BEB3A0DBA3C3}"/>
                </a:ext>
              </a:extLst>
            </p:cNvPr>
            <p:cNvSpPr txBox="1"/>
            <p:nvPr/>
          </p:nvSpPr>
          <p:spPr>
            <a:xfrm>
              <a:off x="10825040" y="3688123"/>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cxnSp>
        <p:nvCxnSpPr>
          <p:cNvPr id="57" name="Gerader Verbinder 56">
            <a:extLst>
              <a:ext uri="{FF2B5EF4-FFF2-40B4-BE49-F238E27FC236}">
                <a16:creationId xmlns:a16="http://schemas.microsoft.com/office/drawing/2014/main" id="{68DEAA6E-38B5-4E30-A79C-BDAD5F431AFA}"/>
              </a:ext>
            </a:extLst>
          </p:cNvPr>
          <p:cNvCxnSpPr>
            <a:cxnSpLocks/>
          </p:cNvCxnSpPr>
          <p:nvPr/>
        </p:nvCxnSpPr>
        <p:spPr>
          <a:xfrm>
            <a:off x="9336471" y="4260224"/>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300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35E94-DB05-4D13-B568-E043E2527500}"/>
              </a:ext>
            </a:extLst>
          </p:cNvPr>
          <p:cNvSpPr>
            <a:spLocks noGrp="1"/>
          </p:cNvSpPr>
          <p:nvPr>
            <p:ph type="title"/>
          </p:nvPr>
        </p:nvSpPr>
        <p:spPr/>
        <p:txBody>
          <a:bodyPr/>
          <a:lstStyle/>
          <a:p>
            <a:r>
              <a:rPr lang="de-DE" dirty="0"/>
              <a:t>Notfall-Daten-Management (NFDM)</a:t>
            </a:r>
          </a:p>
        </p:txBody>
      </p:sp>
      <p:sp>
        <p:nvSpPr>
          <p:cNvPr id="3" name="Inhaltsplatzhalter 2">
            <a:extLst>
              <a:ext uri="{FF2B5EF4-FFF2-40B4-BE49-F238E27FC236}">
                <a16:creationId xmlns:a16="http://schemas.microsoft.com/office/drawing/2014/main" id="{DA3E4665-2E22-4040-941A-56E9B570DA03}"/>
              </a:ext>
            </a:extLst>
          </p:cNvPr>
          <p:cNvSpPr>
            <a:spLocks noGrp="1"/>
          </p:cNvSpPr>
          <p:nvPr>
            <p:ph idx="1"/>
          </p:nvPr>
        </p:nvSpPr>
        <p:spPr/>
        <p:txBody>
          <a:bodyPr>
            <a:normAutofit/>
          </a:bodyPr>
          <a:lstStyle/>
          <a:p>
            <a:r>
              <a:rPr lang="de-DE" sz="1800" b="1" dirty="0">
                <a:latin typeface="+mj-lt"/>
              </a:rPr>
              <a:t>Notfall-Datensatz</a:t>
            </a:r>
            <a:br>
              <a:rPr lang="de-DE" sz="1800" dirty="0">
                <a:latin typeface="+mj-lt"/>
              </a:rPr>
            </a:br>
            <a:r>
              <a:rPr lang="de-DE" sz="1800" dirty="0">
                <a:latin typeface="+mj-lt"/>
              </a:rPr>
              <a:t>- Angaben zum Versicherten</a:t>
            </a:r>
            <a:br>
              <a:rPr lang="de-DE" sz="1800" dirty="0">
                <a:latin typeface="+mj-lt"/>
              </a:rPr>
            </a:br>
            <a:r>
              <a:rPr lang="de-DE" sz="1800" dirty="0">
                <a:latin typeface="+mj-lt"/>
              </a:rPr>
              <a:t>- Allergien / Unverträglichkeiten</a:t>
            </a:r>
            <a:br>
              <a:rPr lang="de-DE" sz="1800" dirty="0">
                <a:latin typeface="+mj-lt"/>
              </a:rPr>
            </a:br>
            <a:r>
              <a:rPr lang="de-DE" sz="1800" dirty="0">
                <a:latin typeface="+mj-lt"/>
              </a:rPr>
              <a:t>- Notfallrelevante Medikation</a:t>
            </a:r>
            <a:br>
              <a:rPr lang="de-DE" sz="1800" dirty="0">
                <a:latin typeface="+mj-lt"/>
              </a:rPr>
            </a:br>
            <a:r>
              <a:rPr lang="de-DE" sz="1800" dirty="0">
                <a:latin typeface="+mj-lt"/>
              </a:rPr>
              <a:t>- Notfallrelevante Diagnosen</a:t>
            </a:r>
            <a:br>
              <a:rPr lang="de-DE" sz="1800" dirty="0">
                <a:latin typeface="+mj-lt"/>
              </a:rPr>
            </a:br>
            <a:r>
              <a:rPr lang="de-DE" sz="1800" dirty="0">
                <a:latin typeface="+mj-lt"/>
              </a:rPr>
              <a:t>- Notfallrelevante Informationen (z.B. Implantate)</a:t>
            </a:r>
            <a:br>
              <a:rPr lang="de-DE" sz="1800" dirty="0">
                <a:latin typeface="+mj-lt"/>
              </a:rPr>
            </a:br>
            <a:r>
              <a:rPr lang="de-DE" sz="1800" dirty="0">
                <a:latin typeface="+mj-lt"/>
              </a:rPr>
              <a:t>- Benachrichtigungs-Kontakt im Notfall</a:t>
            </a:r>
            <a:br>
              <a:rPr lang="de-DE" sz="1800" dirty="0">
                <a:latin typeface="+mj-lt"/>
              </a:rPr>
            </a:br>
            <a:r>
              <a:rPr lang="de-DE" sz="1800" dirty="0">
                <a:latin typeface="+mj-lt"/>
              </a:rPr>
              <a:t>- Kontaktdaten behandelnder Ärzte</a:t>
            </a:r>
          </a:p>
          <a:p>
            <a:pPr marL="0" indent="0">
              <a:buNone/>
            </a:pPr>
            <a:endParaRPr lang="de-DE" sz="1800" dirty="0">
              <a:latin typeface="+mj-lt"/>
            </a:endParaRPr>
          </a:p>
          <a:p>
            <a:r>
              <a:rPr lang="de-DE" sz="1800" b="1" dirty="0">
                <a:latin typeface="+mj-lt"/>
              </a:rPr>
              <a:t>Über speziellen Code von der Gesundheitskarte auslesbar</a:t>
            </a:r>
            <a:br>
              <a:rPr lang="de-DE" sz="1800" b="1" dirty="0">
                <a:latin typeface="+mj-lt"/>
              </a:rPr>
            </a:br>
            <a:r>
              <a:rPr lang="de-DE" sz="1800" dirty="0">
                <a:latin typeface="+mj-lt"/>
              </a:rPr>
              <a:t>- andere Daten sind nicht sichtbar</a:t>
            </a:r>
          </a:p>
          <a:p>
            <a:endParaRPr lang="de-DE" sz="1800" dirty="0">
              <a:latin typeface="+mj-lt"/>
            </a:endParaRPr>
          </a:p>
          <a:p>
            <a:r>
              <a:rPr lang="de-DE" sz="1800" b="1" dirty="0">
                <a:latin typeface="+mj-lt"/>
              </a:rPr>
              <a:t>Auf Wunsch des Versicherten vom Arzt </a:t>
            </a:r>
            <a:r>
              <a:rPr lang="de-DE" sz="1800" dirty="0">
                <a:latin typeface="+mj-lt"/>
              </a:rPr>
              <a:t>(z.B. Hausarzt) </a:t>
            </a:r>
            <a:r>
              <a:rPr lang="de-DE" sz="1800" b="1" dirty="0">
                <a:latin typeface="+mj-lt"/>
              </a:rPr>
              <a:t>installiert </a:t>
            </a:r>
          </a:p>
        </p:txBody>
      </p:sp>
      <p:sp>
        <p:nvSpPr>
          <p:cNvPr id="4" name="Datumsplatzhalter 3">
            <a:extLst>
              <a:ext uri="{FF2B5EF4-FFF2-40B4-BE49-F238E27FC236}">
                <a16:creationId xmlns:a16="http://schemas.microsoft.com/office/drawing/2014/main" id="{5C4D1D86-1E3D-4669-A36D-250E641E5FBE}"/>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F8CF00BE-9E10-4374-908A-17A45707F86F}"/>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006D235C-1C68-4B03-B85F-CF89BCDB1589}"/>
              </a:ext>
            </a:extLst>
          </p:cNvPr>
          <p:cNvSpPr>
            <a:spLocks noGrp="1"/>
          </p:cNvSpPr>
          <p:nvPr>
            <p:ph type="sldNum" sz="quarter" idx="12"/>
          </p:nvPr>
        </p:nvSpPr>
        <p:spPr/>
        <p:txBody>
          <a:bodyPr/>
          <a:lstStyle/>
          <a:p>
            <a:fld id="{1B9DF3C5-EB9C-42D5-B6E3-C5B7910FC980}" type="slidenum">
              <a:rPr lang="de-DE" smtClean="0"/>
              <a:pPr/>
              <a:t>30</a:t>
            </a:fld>
            <a:endParaRPr lang="de-DE"/>
          </a:p>
        </p:txBody>
      </p:sp>
    </p:spTree>
    <p:extLst>
      <p:ext uri="{BB962C8B-B14F-4D97-AF65-F5344CB8AC3E}">
        <p14:creationId xmlns:p14="http://schemas.microsoft.com/office/powerpoint/2010/main" val="81678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04C75-1C8C-49E6-930A-2D4928D78F91}"/>
              </a:ext>
            </a:extLst>
          </p:cNvPr>
          <p:cNvSpPr>
            <a:spLocks noGrp="1"/>
          </p:cNvSpPr>
          <p:nvPr>
            <p:ph type="title"/>
          </p:nvPr>
        </p:nvSpPr>
        <p:spPr/>
        <p:txBody>
          <a:bodyPr/>
          <a:lstStyle/>
          <a:p>
            <a:r>
              <a:rPr lang="de-DE" dirty="0"/>
              <a:t>Elektronischer-Medikationsplan (</a:t>
            </a:r>
            <a:r>
              <a:rPr lang="de-DE" dirty="0" err="1"/>
              <a:t>eMP</a:t>
            </a:r>
            <a:r>
              <a:rPr lang="de-DE" dirty="0"/>
              <a:t>)</a:t>
            </a:r>
          </a:p>
        </p:txBody>
      </p:sp>
      <p:sp>
        <p:nvSpPr>
          <p:cNvPr id="3" name="Inhaltsplatzhalter 2">
            <a:extLst>
              <a:ext uri="{FF2B5EF4-FFF2-40B4-BE49-F238E27FC236}">
                <a16:creationId xmlns:a16="http://schemas.microsoft.com/office/drawing/2014/main" id="{9404C680-3AC7-411E-B0D6-37801EF8FB82}"/>
              </a:ext>
            </a:extLst>
          </p:cNvPr>
          <p:cNvSpPr>
            <a:spLocks noGrp="1"/>
          </p:cNvSpPr>
          <p:nvPr>
            <p:ph idx="1"/>
          </p:nvPr>
        </p:nvSpPr>
        <p:spPr/>
        <p:txBody>
          <a:bodyPr>
            <a:normAutofit/>
          </a:bodyPr>
          <a:lstStyle/>
          <a:p>
            <a:r>
              <a:rPr lang="de-DE" sz="1800" b="1" dirty="0">
                <a:latin typeface="+mj-lt"/>
              </a:rPr>
              <a:t>Eigener Bereich auf der Gesundheitskarte</a:t>
            </a:r>
            <a:br>
              <a:rPr lang="de-DE" sz="1800" dirty="0">
                <a:latin typeface="+mj-lt"/>
              </a:rPr>
            </a:br>
            <a:r>
              <a:rPr lang="de-DE" sz="1800" dirty="0">
                <a:latin typeface="+mj-lt"/>
              </a:rPr>
              <a:t>- Angaben zum Versicherten</a:t>
            </a:r>
            <a:br>
              <a:rPr lang="de-DE" sz="1800" dirty="0">
                <a:latin typeface="+mj-lt"/>
              </a:rPr>
            </a:br>
            <a:r>
              <a:rPr lang="de-DE" sz="1800" dirty="0">
                <a:latin typeface="+mj-lt"/>
              </a:rPr>
              <a:t>- Ersteingabe durch den Hausarzt (auf Wunsch des Patienten)</a:t>
            </a:r>
          </a:p>
          <a:p>
            <a:endParaRPr lang="de-DE" sz="1800" dirty="0">
              <a:latin typeface="+mj-lt"/>
            </a:endParaRPr>
          </a:p>
          <a:p>
            <a:r>
              <a:rPr lang="de-DE" sz="1800" b="1" dirty="0">
                <a:latin typeface="+mj-lt"/>
              </a:rPr>
              <a:t>Medikationsdaten</a:t>
            </a:r>
            <a:br>
              <a:rPr lang="de-DE" sz="1800" dirty="0">
                <a:latin typeface="+mj-lt"/>
              </a:rPr>
            </a:br>
            <a:r>
              <a:rPr lang="de-DE" sz="1800" dirty="0">
                <a:latin typeface="+mj-lt"/>
              </a:rPr>
              <a:t>- Arzneimittel</a:t>
            </a:r>
            <a:br>
              <a:rPr lang="de-DE" sz="1800" dirty="0">
                <a:latin typeface="+mj-lt"/>
              </a:rPr>
            </a:br>
            <a:r>
              <a:rPr lang="de-DE" sz="1800" dirty="0">
                <a:latin typeface="+mj-lt"/>
              </a:rPr>
              <a:t>- Dosis, Zeitpunkt und Häufigkeit der Anwendung</a:t>
            </a:r>
            <a:br>
              <a:rPr lang="de-DE" sz="1800" dirty="0">
                <a:latin typeface="+mj-lt"/>
              </a:rPr>
            </a:br>
            <a:r>
              <a:rPr lang="de-DE" sz="1800" dirty="0">
                <a:latin typeface="+mj-lt"/>
              </a:rPr>
              <a:t>- zugrundeliegende Diagnose</a:t>
            </a:r>
          </a:p>
          <a:p>
            <a:endParaRPr lang="de-DE" sz="1800" dirty="0">
              <a:latin typeface="+mj-lt"/>
            </a:endParaRPr>
          </a:p>
          <a:p>
            <a:r>
              <a:rPr lang="de-DE" sz="1800" b="1" dirty="0">
                <a:latin typeface="+mj-lt"/>
              </a:rPr>
              <a:t>Aktualisierung durch: </a:t>
            </a:r>
            <a:br>
              <a:rPr lang="de-DE" sz="1800" b="1" dirty="0">
                <a:latin typeface="+mj-lt"/>
              </a:rPr>
            </a:br>
            <a:r>
              <a:rPr lang="de-DE" sz="1800" dirty="0">
                <a:latin typeface="+mj-lt"/>
              </a:rPr>
              <a:t>- den verschreibenden Arzt </a:t>
            </a:r>
            <a:br>
              <a:rPr lang="de-DE" sz="1800" dirty="0">
                <a:latin typeface="+mj-lt"/>
              </a:rPr>
            </a:br>
            <a:r>
              <a:rPr lang="de-DE" sz="1800" dirty="0">
                <a:latin typeface="+mj-lt"/>
              </a:rPr>
              <a:t>- der ausgebenden Apotheke</a:t>
            </a:r>
            <a:br>
              <a:rPr lang="de-DE" sz="1800" dirty="0">
                <a:latin typeface="+mj-lt"/>
              </a:rPr>
            </a:br>
            <a:r>
              <a:rPr lang="de-DE" sz="1800" dirty="0">
                <a:latin typeface="+mj-lt"/>
              </a:rPr>
              <a:t>- den Patienten selbst (Karten-Lesegerät ist erforderlich)</a:t>
            </a:r>
          </a:p>
        </p:txBody>
      </p:sp>
      <p:sp>
        <p:nvSpPr>
          <p:cNvPr id="4" name="Datumsplatzhalter 3">
            <a:extLst>
              <a:ext uri="{FF2B5EF4-FFF2-40B4-BE49-F238E27FC236}">
                <a16:creationId xmlns:a16="http://schemas.microsoft.com/office/drawing/2014/main" id="{5F5412EE-593F-44B0-87F7-5F1F45507309}"/>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F273AF2F-B9EB-4A0E-9567-C405BFCA586A}"/>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EBD2E80E-2810-464E-9849-F38AB8EADCD0}"/>
              </a:ext>
            </a:extLst>
          </p:cNvPr>
          <p:cNvSpPr>
            <a:spLocks noGrp="1"/>
          </p:cNvSpPr>
          <p:nvPr>
            <p:ph type="sldNum" sz="quarter" idx="12"/>
          </p:nvPr>
        </p:nvSpPr>
        <p:spPr/>
        <p:txBody>
          <a:bodyPr/>
          <a:lstStyle/>
          <a:p>
            <a:fld id="{1B9DF3C5-EB9C-42D5-B6E3-C5B7910FC980}" type="slidenum">
              <a:rPr lang="de-DE" smtClean="0"/>
              <a:pPr/>
              <a:t>31</a:t>
            </a:fld>
            <a:endParaRPr lang="de-DE"/>
          </a:p>
        </p:txBody>
      </p:sp>
    </p:spTree>
    <p:extLst>
      <p:ext uri="{BB962C8B-B14F-4D97-AF65-F5344CB8AC3E}">
        <p14:creationId xmlns:p14="http://schemas.microsoft.com/office/powerpoint/2010/main" val="2093848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9354D-8084-4E9F-8AE2-6AC114E4118F}"/>
              </a:ext>
            </a:extLst>
          </p:cNvPr>
          <p:cNvSpPr>
            <a:spLocks noGrp="1"/>
          </p:cNvSpPr>
          <p:nvPr>
            <p:ph type="title"/>
          </p:nvPr>
        </p:nvSpPr>
        <p:spPr/>
        <p:txBody>
          <a:bodyPr/>
          <a:lstStyle/>
          <a:p>
            <a:r>
              <a:rPr lang="de-DE" dirty="0"/>
              <a:t>Kommunikations- und Informations-Management (KIM)</a:t>
            </a:r>
          </a:p>
        </p:txBody>
      </p:sp>
      <p:sp>
        <p:nvSpPr>
          <p:cNvPr id="3" name="Inhaltsplatzhalter 2">
            <a:extLst>
              <a:ext uri="{FF2B5EF4-FFF2-40B4-BE49-F238E27FC236}">
                <a16:creationId xmlns:a16="http://schemas.microsoft.com/office/drawing/2014/main" id="{1CA271EB-C76B-40AC-B9E0-E859BB16BED0}"/>
              </a:ext>
            </a:extLst>
          </p:cNvPr>
          <p:cNvSpPr>
            <a:spLocks noGrp="1"/>
          </p:cNvSpPr>
          <p:nvPr>
            <p:ph idx="1"/>
          </p:nvPr>
        </p:nvSpPr>
        <p:spPr/>
        <p:txBody>
          <a:bodyPr>
            <a:normAutofit fontScale="92500" lnSpcReduction="10000"/>
          </a:bodyPr>
          <a:lstStyle/>
          <a:p>
            <a:r>
              <a:rPr lang="de-DE" sz="1800" b="1" dirty="0">
                <a:latin typeface="+mj-lt"/>
              </a:rPr>
              <a:t>KIM verbindet alle Sektoren des Gesundheitswesens</a:t>
            </a:r>
            <a:br>
              <a:rPr lang="de-DE" sz="1800" dirty="0">
                <a:latin typeface="+mj-lt"/>
              </a:rPr>
            </a:br>
            <a:r>
              <a:rPr lang="de-DE" sz="1800" dirty="0">
                <a:latin typeface="+mj-lt"/>
              </a:rPr>
              <a:t>- Ärzte, Kliniken, Apotheken</a:t>
            </a:r>
            <a:br>
              <a:rPr lang="de-DE" sz="1800" dirty="0">
                <a:latin typeface="+mj-lt"/>
              </a:rPr>
            </a:br>
            <a:r>
              <a:rPr lang="de-DE" sz="1800" dirty="0">
                <a:latin typeface="+mj-lt"/>
              </a:rPr>
              <a:t>- Pflege, Therapeuten</a:t>
            </a:r>
            <a:br>
              <a:rPr lang="de-DE" sz="1800" dirty="0">
                <a:latin typeface="+mj-lt"/>
              </a:rPr>
            </a:br>
            <a:r>
              <a:rPr lang="de-DE" sz="1800" dirty="0">
                <a:latin typeface="+mj-lt"/>
              </a:rPr>
              <a:t>- Krankenkassen und andere Leistungserbringer</a:t>
            </a:r>
            <a:br>
              <a:rPr lang="de-DE" sz="1800" dirty="0">
                <a:latin typeface="+mj-lt"/>
              </a:rPr>
            </a:br>
            <a:r>
              <a:rPr lang="de-DE" sz="1800" dirty="0">
                <a:latin typeface="+mj-lt"/>
              </a:rPr>
              <a:t>- Behörden</a:t>
            </a:r>
            <a:br>
              <a:rPr lang="de-DE" sz="1800" dirty="0">
                <a:latin typeface="+mj-lt"/>
              </a:rPr>
            </a:br>
            <a:endParaRPr lang="de-DE" sz="1800" dirty="0">
              <a:latin typeface="+mj-lt"/>
            </a:endParaRPr>
          </a:p>
          <a:p>
            <a:r>
              <a:rPr lang="de-DE" sz="1800" b="1" dirty="0">
                <a:latin typeface="+mj-lt"/>
              </a:rPr>
              <a:t>KIM ist eine Hochsicherheits-Plattform</a:t>
            </a:r>
            <a:br>
              <a:rPr lang="de-DE" sz="1800" dirty="0">
                <a:latin typeface="+mj-lt"/>
              </a:rPr>
            </a:br>
            <a:r>
              <a:rPr lang="de-DE" sz="1800" dirty="0">
                <a:latin typeface="+mj-lt"/>
              </a:rPr>
              <a:t>- entspricht dem gesetzlich geforderten </a:t>
            </a:r>
            <a:br>
              <a:rPr lang="de-DE" sz="1800" dirty="0">
                <a:latin typeface="+mj-lt"/>
              </a:rPr>
            </a:br>
            <a:r>
              <a:rPr lang="de-DE" sz="1800" dirty="0">
                <a:latin typeface="+mj-lt"/>
              </a:rPr>
              <a:t>  „Sicheren Übermittlungsverfahren“ (§ 291b SGB V)</a:t>
            </a:r>
            <a:br>
              <a:rPr lang="de-DE" sz="1800" dirty="0">
                <a:latin typeface="+mj-lt"/>
              </a:rPr>
            </a:br>
            <a:r>
              <a:rPr lang="de-DE" sz="1800" dirty="0">
                <a:latin typeface="+mj-lt"/>
              </a:rPr>
              <a:t>- Arztbriefe</a:t>
            </a:r>
            <a:br>
              <a:rPr lang="de-DE" sz="1800" dirty="0">
                <a:latin typeface="+mj-lt"/>
              </a:rPr>
            </a:br>
            <a:r>
              <a:rPr lang="de-DE" sz="1800" dirty="0">
                <a:latin typeface="+mj-lt"/>
              </a:rPr>
              <a:t>- Heil- und Kostenpläne</a:t>
            </a:r>
            <a:br>
              <a:rPr lang="de-DE" sz="1800" dirty="0">
                <a:latin typeface="+mj-lt"/>
              </a:rPr>
            </a:br>
            <a:r>
              <a:rPr lang="de-DE" sz="1800" dirty="0">
                <a:latin typeface="+mj-lt"/>
              </a:rPr>
              <a:t>- </a:t>
            </a:r>
            <a:r>
              <a:rPr lang="de-DE" sz="1800" dirty="0" err="1">
                <a:latin typeface="+mj-lt"/>
              </a:rPr>
              <a:t>eArbeitsunfähigkeitsbescheinigungen</a:t>
            </a:r>
            <a:br>
              <a:rPr lang="de-DE" sz="1800" dirty="0">
                <a:latin typeface="+mj-lt"/>
              </a:rPr>
            </a:br>
            <a:r>
              <a:rPr lang="de-DE" sz="1800" dirty="0">
                <a:latin typeface="+mj-lt"/>
              </a:rPr>
              <a:t>- </a:t>
            </a:r>
            <a:r>
              <a:rPr lang="de-DE" sz="1800" dirty="0" err="1">
                <a:latin typeface="+mj-lt"/>
              </a:rPr>
              <a:t>eRezepte</a:t>
            </a:r>
            <a:br>
              <a:rPr lang="de-DE" sz="1800" dirty="0">
                <a:latin typeface="+mj-lt"/>
              </a:rPr>
            </a:br>
            <a:r>
              <a:rPr lang="de-DE" sz="1800" dirty="0">
                <a:latin typeface="+mj-lt"/>
              </a:rPr>
              <a:t>- …</a:t>
            </a:r>
            <a:br>
              <a:rPr lang="de-DE" sz="1800" dirty="0">
                <a:latin typeface="+mj-lt"/>
              </a:rPr>
            </a:br>
            <a:endParaRPr lang="de-DE" sz="1800" dirty="0">
              <a:latin typeface="+mj-lt"/>
            </a:endParaRPr>
          </a:p>
          <a:p>
            <a:r>
              <a:rPr lang="de-DE" sz="1800" b="1" dirty="0">
                <a:latin typeface="+mj-lt"/>
              </a:rPr>
              <a:t>Bereits bestehende Übermittlungssysteme </a:t>
            </a:r>
            <a:br>
              <a:rPr lang="de-DE" sz="1800" b="1" dirty="0">
                <a:latin typeface="+mj-lt"/>
              </a:rPr>
            </a:br>
            <a:r>
              <a:rPr lang="de-DE" sz="1800" b="1" dirty="0">
                <a:latin typeface="+mj-lt"/>
              </a:rPr>
              <a:t>- </a:t>
            </a:r>
            <a:r>
              <a:rPr lang="de-DE" sz="1800" dirty="0">
                <a:latin typeface="+mj-lt"/>
              </a:rPr>
              <a:t>werden schrittweise auf KIM migriert</a:t>
            </a:r>
          </a:p>
        </p:txBody>
      </p:sp>
      <p:sp>
        <p:nvSpPr>
          <p:cNvPr id="4" name="Datumsplatzhalter 3">
            <a:extLst>
              <a:ext uri="{FF2B5EF4-FFF2-40B4-BE49-F238E27FC236}">
                <a16:creationId xmlns:a16="http://schemas.microsoft.com/office/drawing/2014/main" id="{398A4357-805E-4AB8-A595-895FADD5C7F5}"/>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DDBAD98B-0281-4D36-B0D5-BDD752B1258E}"/>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612BE3DA-1E77-4EED-A52B-0EE765A3675D}"/>
              </a:ext>
            </a:extLst>
          </p:cNvPr>
          <p:cNvSpPr>
            <a:spLocks noGrp="1"/>
          </p:cNvSpPr>
          <p:nvPr>
            <p:ph type="sldNum" sz="quarter" idx="12"/>
          </p:nvPr>
        </p:nvSpPr>
        <p:spPr/>
        <p:txBody>
          <a:bodyPr/>
          <a:lstStyle/>
          <a:p>
            <a:fld id="{1B9DF3C5-EB9C-42D5-B6E3-C5B7910FC980}" type="slidenum">
              <a:rPr lang="de-DE" smtClean="0"/>
              <a:pPr/>
              <a:t>32</a:t>
            </a:fld>
            <a:endParaRPr lang="de-DE"/>
          </a:p>
        </p:txBody>
      </p:sp>
      <p:pic>
        <p:nvPicPr>
          <p:cNvPr id="8" name="Grafik 7">
            <a:extLst>
              <a:ext uri="{FF2B5EF4-FFF2-40B4-BE49-F238E27FC236}">
                <a16:creationId xmlns:a16="http://schemas.microsoft.com/office/drawing/2014/main" id="{5999DF65-67E3-4CD3-8DF7-22FAD50D5C6A}"/>
              </a:ext>
            </a:extLst>
          </p:cNvPr>
          <p:cNvPicPr>
            <a:picLocks noChangeAspect="1"/>
          </p:cNvPicPr>
          <p:nvPr/>
        </p:nvPicPr>
        <p:blipFill>
          <a:blip r:embed="rId3"/>
          <a:stretch>
            <a:fillRect/>
          </a:stretch>
        </p:blipFill>
        <p:spPr>
          <a:xfrm>
            <a:off x="7104111" y="2047817"/>
            <a:ext cx="4875963" cy="3171496"/>
          </a:xfrm>
          <a:prstGeom prst="rect">
            <a:avLst/>
          </a:prstGeom>
        </p:spPr>
      </p:pic>
    </p:spTree>
    <p:extLst>
      <p:ext uri="{BB962C8B-B14F-4D97-AF65-F5344CB8AC3E}">
        <p14:creationId xmlns:p14="http://schemas.microsoft.com/office/powerpoint/2010/main" val="2446022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5DAA0-F544-443C-BC19-8E78682200AE}"/>
              </a:ext>
            </a:extLst>
          </p:cNvPr>
          <p:cNvSpPr>
            <a:spLocks noGrp="1"/>
          </p:cNvSpPr>
          <p:nvPr>
            <p:ph type="title"/>
          </p:nvPr>
        </p:nvSpPr>
        <p:spPr/>
        <p:txBody>
          <a:bodyPr/>
          <a:lstStyle/>
          <a:p>
            <a:r>
              <a:rPr lang="de-DE" dirty="0"/>
              <a:t>Das </a:t>
            </a:r>
            <a:r>
              <a:rPr lang="de-DE" dirty="0" err="1"/>
              <a:t>eRezept</a:t>
            </a:r>
            <a:endParaRPr lang="de-DE" dirty="0"/>
          </a:p>
        </p:txBody>
      </p:sp>
      <p:sp>
        <p:nvSpPr>
          <p:cNvPr id="3" name="Inhaltsplatzhalter 2">
            <a:extLst>
              <a:ext uri="{FF2B5EF4-FFF2-40B4-BE49-F238E27FC236}">
                <a16:creationId xmlns:a16="http://schemas.microsoft.com/office/drawing/2014/main" id="{D5D42DCD-2F9C-4676-A557-FFB5DB2A85F0}"/>
              </a:ext>
            </a:extLst>
          </p:cNvPr>
          <p:cNvSpPr>
            <a:spLocks noGrp="1"/>
          </p:cNvSpPr>
          <p:nvPr>
            <p:ph idx="1"/>
          </p:nvPr>
        </p:nvSpPr>
        <p:spPr/>
        <p:txBody>
          <a:bodyPr>
            <a:normAutofit/>
          </a:bodyPr>
          <a:lstStyle/>
          <a:p>
            <a:r>
              <a:rPr lang="de-DE" sz="1800" b="1" dirty="0"/>
              <a:t>Verfahren</a:t>
            </a:r>
            <a:br>
              <a:rPr lang="de-DE" sz="1800" dirty="0"/>
            </a:br>
            <a:r>
              <a:rPr lang="de-DE" sz="1800" dirty="0"/>
              <a:t>- der Arzt hinterlegt das </a:t>
            </a:r>
            <a:r>
              <a:rPr lang="de-DE" sz="1800" dirty="0" err="1"/>
              <a:t>eRezept</a:t>
            </a:r>
            <a:r>
              <a:rPr lang="de-DE" sz="1800" dirty="0"/>
              <a:t> im KIM-System</a:t>
            </a:r>
            <a:br>
              <a:rPr lang="de-DE" sz="1800" dirty="0"/>
            </a:br>
            <a:r>
              <a:rPr lang="de-DE" sz="1800" dirty="0"/>
              <a:t>- der Patient erhält per App einen Link oder in Papierform einen QR-Code</a:t>
            </a:r>
            <a:br>
              <a:rPr lang="de-DE" sz="1800" dirty="0"/>
            </a:br>
            <a:r>
              <a:rPr lang="de-DE" sz="1800" dirty="0"/>
              <a:t>- die Apotheke holt sich das </a:t>
            </a:r>
            <a:r>
              <a:rPr lang="de-DE" sz="1800" dirty="0" err="1"/>
              <a:t>eRezept</a:t>
            </a:r>
            <a:r>
              <a:rPr lang="de-DE" sz="1800" dirty="0"/>
              <a:t> aus dem KIM-System und gibt die Medikamente aus</a:t>
            </a:r>
          </a:p>
          <a:p>
            <a:pPr marL="0" indent="0">
              <a:buNone/>
            </a:pPr>
            <a:endParaRPr lang="de-DE" sz="1800" b="1" dirty="0">
              <a:latin typeface="+mj-lt"/>
            </a:endParaRPr>
          </a:p>
          <a:p>
            <a:r>
              <a:rPr lang="de-DE" sz="1800" b="1" dirty="0">
                <a:latin typeface="+mj-lt"/>
              </a:rPr>
              <a:t>Stufe 1 ab 01.01.2022</a:t>
            </a:r>
            <a:br>
              <a:rPr lang="de-DE" sz="1800" dirty="0">
                <a:latin typeface="+mj-lt"/>
              </a:rPr>
            </a:br>
            <a:r>
              <a:rPr lang="de-DE" sz="1800" dirty="0">
                <a:latin typeface="+mj-lt"/>
              </a:rPr>
              <a:t>- Verschreibung und Einlösung apothekenpflichtiger Medikamente</a:t>
            </a:r>
            <a:br>
              <a:rPr lang="de-DE" sz="1800" dirty="0">
                <a:latin typeface="+mj-lt"/>
              </a:rPr>
            </a:br>
            <a:r>
              <a:rPr lang="de-DE" sz="1800" dirty="0">
                <a:latin typeface="+mj-lt"/>
              </a:rPr>
              <a:t>- Versandapotheken sind eingebunden</a:t>
            </a:r>
            <a:br>
              <a:rPr lang="de-DE" sz="1800" dirty="0">
                <a:latin typeface="+mj-lt"/>
              </a:rPr>
            </a:br>
            <a:r>
              <a:rPr lang="de-DE" sz="1800" dirty="0">
                <a:latin typeface="+mj-lt"/>
              </a:rPr>
              <a:t>- </a:t>
            </a:r>
            <a:r>
              <a:rPr lang="de-DE" sz="1800" dirty="0" err="1">
                <a:latin typeface="+mj-lt"/>
              </a:rPr>
              <a:t>eRezept</a:t>
            </a:r>
            <a:r>
              <a:rPr lang="de-DE" sz="1800" dirty="0">
                <a:latin typeface="+mj-lt"/>
              </a:rPr>
              <a:t>-App ab 30.06.2021 verfügbar</a:t>
            </a:r>
            <a:br>
              <a:rPr lang="de-DE" sz="1800" dirty="0">
                <a:latin typeface="+mj-lt"/>
              </a:rPr>
            </a:br>
            <a:endParaRPr lang="de-DE" sz="1800" dirty="0">
              <a:latin typeface="+mj-lt"/>
            </a:endParaRPr>
          </a:p>
          <a:p>
            <a:r>
              <a:rPr lang="de-DE" sz="1800" b="1" dirty="0">
                <a:latin typeface="+mj-lt"/>
              </a:rPr>
              <a:t>Weiterentwicklung</a:t>
            </a:r>
            <a:br>
              <a:rPr lang="de-DE" sz="1800" dirty="0">
                <a:latin typeface="+mj-lt"/>
              </a:rPr>
            </a:br>
            <a:r>
              <a:rPr lang="de-DE" sz="1800" dirty="0">
                <a:latin typeface="+mj-lt"/>
              </a:rPr>
              <a:t>- Betäubungsmittel, T-Rezepte, Heil- und Hilfsmittel</a:t>
            </a:r>
            <a:br>
              <a:rPr lang="de-DE" sz="1800" dirty="0">
                <a:latin typeface="+mj-lt"/>
              </a:rPr>
            </a:br>
            <a:endParaRPr lang="de-DE" sz="1800" dirty="0">
              <a:latin typeface="+mj-lt"/>
            </a:endParaRPr>
          </a:p>
        </p:txBody>
      </p:sp>
      <p:sp>
        <p:nvSpPr>
          <p:cNvPr id="4" name="Datumsplatzhalter 3">
            <a:extLst>
              <a:ext uri="{FF2B5EF4-FFF2-40B4-BE49-F238E27FC236}">
                <a16:creationId xmlns:a16="http://schemas.microsoft.com/office/drawing/2014/main" id="{F521EFD0-46E2-4C92-94C7-6EB42627D14A}"/>
              </a:ext>
            </a:extLst>
          </p:cNvPr>
          <p:cNvSpPr>
            <a:spLocks noGrp="1"/>
          </p:cNvSpPr>
          <p:nvPr>
            <p:ph type="dt" sz="half" idx="10"/>
          </p:nvPr>
        </p:nvSpPr>
        <p:spPr/>
        <p:txBody>
          <a:bodyPr/>
          <a:lstStyle/>
          <a:p>
            <a:fld id="{F2CFDEA9-19B6-4E04-8F7C-2E6CC99B334B}" type="datetime1">
              <a:rPr lang="de-DE" smtClean="0"/>
              <a:t>28.12.2020</a:t>
            </a:fld>
            <a:endParaRPr lang="de-DE" dirty="0"/>
          </a:p>
        </p:txBody>
      </p:sp>
      <p:sp>
        <p:nvSpPr>
          <p:cNvPr id="5" name="Fußzeilenplatzhalter 4">
            <a:extLst>
              <a:ext uri="{FF2B5EF4-FFF2-40B4-BE49-F238E27FC236}">
                <a16:creationId xmlns:a16="http://schemas.microsoft.com/office/drawing/2014/main" id="{4699356F-CFCA-4BEF-8515-BAA977C9C21B}"/>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2633F02F-3283-4A57-8083-D9F52113A769}"/>
              </a:ext>
            </a:extLst>
          </p:cNvPr>
          <p:cNvSpPr>
            <a:spLocks noGrp="1"/>
          </p:cNvSpPr>
          <p:nvPr>
            <p:ph type="sldNum" sz="quarter" idx="12"/>
          </p:nvPr>
        </p:nvSpPr>
        <p:spPr/>
        <p:txBody>
          <a:bodyPr/>
          <a:lstStyle/>
          <a:p>
            <a:fld id="{1B9DF3C5-EB9C-42D5-B6E3-C5B7910FC980}" type="slidenum">
              <a:rPr lang="de-DE" smtClean="0"/>
              <a:pPr/>
              <a:t>33</a:t>
            </a:fld>
            <a:endParaRPr lang="de-DE"/>
          </a:p>
        </p:txBody>
      </p:sp>
    </p:spTree>
    <p:extLst>
      <p:ext uri="{BB962C8B-B14F-4D97-AF65-F5344CB8AC3E}">
        <p14:creationId xmlns:p14="http://schemas.microsoft.com/office/powerpoint/2010/main" val="267258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64232-0935-4CE0-B253-1E55A0D559DB}"/>
              </a:ext>
            </a:extLst>
          </p:cNvPr>
          <p:cNvSpPr>
            <a:spLocks noGrp="1"/>
          </p:cNvSpPr>
          <p:nvPr>
            <p:ph type="title"/>
          </p:nvPr>
        </p:nvSpPr>
        <p:spPr/>
        <p:txBody>
          <a:bodyPr/>
          <a:lstStyle/>
          <a:p>
            <a:r>
              <a:rPr lang="de-DE" dirty="0"/>
              <a:t>Die </a:t>
            </a:r>
            <a:r>
              <a:rPr lang="de-DE" dirty="0" err="1"/>
              <a:t>eKrankmeldung</a:t>
            </a:r>
            <a:endParaRPr lang="de-DE" dirty="0"/>
          </a:p>
        </p:txBody>
      </p:sp>
      <p:sp>
        <p:nvSpPr>
          <p:cNvPr id="3" name="Inhaltsplatzhalter 2">
            <a:extLst>
              <a:ext uri="{FF2B5EF4-FFF2-40B4-BE49-F238E27FC236}">
                <a16:creationId xmlns:a16="http://schemas.microsoft.com/office/drawing/2014/main" id="{1CD4F9E1-D097-47D4-87D0-48915FA79F71}"/>
              </a:ext>
            </a:extLst>
          </p:cNvPr>
          <p:cNvSpPr>
            <a:spLocks noGrp="1"/>
          </p:cNvSpPr>
          <p:nvPr>
            <p:ph idx="1"/>
          </p:nvPr>
        </p:nvSpPr>
        <p:spPr/>
        <p:txBody>
          <a:bodyPr>
            <a:normAutofit/>
          </a:bodyPr>
          <a:lstStyle/>
          <a:p>
            <a:r>
              <a:rPr lang="de-DE" sz="1800" b="1" dirty="0">
                <a:latin typeface="+mj-lt"/>
              </a:rPr>
              <a:t>Elektronische Arbeitsunfähigkeitsbescheinigung</a:t>
            </a:r>
            <a:br>
              <a:rPr lang="de-DE" sz="1800" dirty="0">
                <a:latin typeface="+mj-lt"/>
              </a:rPr>
            </a:br>
            <a:r>
              <a:rPr lang="de-DE" sz="1800" dirty="0">
                <a:latin typeface="+mj-lt"/>
              </a:rPr>
              <a:t>- Ab 01.01.2021 elektronische Meldung des Arztes über KIM an die Krankenkasse </a:t>
            </a:r>
            <a:br>
              <a:rPr lang="de-DE" sz="1800" dirty="0">
                <a:latin typeface="+mj-lt"/>
              </a:rPr>
            </a:br>
            <a:r>
              <a:rPr lang="de-DE" sz="1800" dirty="0">
                <a:latin typeface="+mj-lt"/>
              </a:rPr>
              <a:t>- Bis 31.12.2021 zusätzlich noch Papierbescheinigung für den Arbeitgeber und den Versicherten</a:t>
            </a:r>
            <a:br>
              <a:rPr lang="de-DE" sz="1800" dirty="0">
                <a:latin typeface="+mj-lt"/>
              </a:rPr>
            </a:br>
            <a:br>
              <a:rPr lang="de-DE" sz="1800" dirty="0">
                <a:latin typeface="+mj-lt"/>
              </a:rPr>
            </a:br>
            <a:r>
              <a:rPr lang="de-DE" sz="1800" dirty="0">
                <a:latin typeface="+mj-lt"/>
              </a:rPr>
              <a:t>- Ab 01.01.2022 Meldung der Krankenkasse an den Arbeitgeber. </a:t>
            </a:r>
            <a:br>
              <a:rPr lang="de-DE" sz="1800" dirty="0">
                <a:latin typeface="+mj-lt"/>
              </a:rPr>
            </a:br>
            <a:r>
              <a:rPr lang="de-DE" sz="1800" dirty="0">
                <a:latin typeface="+mj-lt"/>
              </a:rPr>
              <a:t>- Die Informationspflicht des Arbeitnehmers an seine Arbeitgeber bleibt bestehen.</a:t>
            </a:r>
            <a:br>
              <a:rPr lang="de-DE" sz="1800" dirty="0">
                <a:latin typeface="+mj-lt"/>
              </a:rPr>
            </a:br>
            <a:r>
              <a:rPr lang="de-DE" sz="1800" dirty="0">
                <a:latin typeface="+mj-lt"/>
              </a:rPr>
              <a:t>  (Telefon, Mail, WhatsApp)</a:t>
            </a:r>
          </a:p>
          <a:p>
            <a:endParaRPr lang="de-DE" sz="1800" dirty="0">
              <a:latin typeface="+mj-lt"/>
            </a:endParaRPr>
          </a:p>
          <a:p>
            <a:r>
              <a:rPr lang="de-DE" sz="1800" b="1" dirty="0">
                <a:latin typeface="+mj-lt"/>
              </a:rPr>
              <a:t>Weiterentwicklung</a:t>
            </a:r>
            <a:br>
              <a:rPr lang="de-DE" sz="1800" dirty="0">
                <a:latin typeface="+mj-lt"/>
              </a:rPr>
            </a:br>
            <a:r>
              <a:rPr lang="de-DE" sz="1800" dirty="0">
                <a:latin typeface="+mj-lt"/>
              </a:rPr>
              <a:t>- "rechtssichere Speicherung" der Arbeitsunfähigkeitsbescheinigung in einer elektronischen</a:t>
            </a:r>
            <a:br>
              <a:rPr lang="de-DE" sz="1800" dirty="0">
                <a:latin typeface="+mj-lt"/>
              </a:rPr>
            </a:br>
            <a:r>
              <a:rPr lang="de-DE" sz="1800" dirty="0">
                <a:latin typeface="+mj-lt"/>
              </a:rPr>
              <a:t>   Patientenakte (auf Wunsch des Versicherten)</a:t>
            </a:r>
          </a:p>
          <a:p>
            <a:endParaRPr lang="de-DE" sz="1800" dirty="0">
              <a:latin typeface="+mj-lt"/>
            </a:endParaRPr>
          </a:p>
          <a:p>
            <a:endParaRPr lang="de-DE" dirty="0"/>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625D6934-1D07-4EA8-A292-A1D7124391F4}"/>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3CDE09C5-7F32-4214-A348-ADE11BD260C3}"/>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3D51C50C-DE7F-4EB8-9BEB-117AEBE1ACF8}"/>
              </a:ext>
            </a:extLst>
          </p:cNvPr>
          <p:cNvSpPr>
            <a:spLocks noGrp="1"/>
          </p:cNvSpPr>
          <p:nvPr>
            <p:ph type="sldNum" sz="quarter" idx="12"/>
          </p:nvPr>
        </p:nvSpPr>
        <p:spPr/>
        <p:txBody>
          <a:bodyPr/>
          <a:lstStyle/>
          <a:p>
            <a:fld id="{1B9DF3C5-EB9C-42D5-B6E3-C5B7910FC980}" type="slidenum">
              <a:rPr lang="de-DE" smtClean="0"/>
              <a:pPr/>
              <a:t>34</a:t>
            </a:fld>
            <a:endParaRPr lang="de-DE"/>
          </a:p>
        </p:txBody>
      </p:sp>
    </p:spTree>
    <p:extLst>
      <p:ext uri="{BB962C8B-B14F-4D97-AF65-F5344CB8AC3E}">
        <p14:creationId xmlns:p14="http://schemas.microsoft.com/office/powerpoint/2010/main" val="1798879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35890-8F03-4A37-B9CD-0D5844262FF6}"/>
              </a:ext>
            </a:extLst>
          </p:cNvPr>
          <p:cNvSpPr>
            <a:spLocks noGrp="1"/>
          </p:cNvSpPr>
          <p:nvPr>
            <p:ph type="title"/>
          </p:nvPr>
        </p:nvSpPr>
        <p:spPr/>
        <p:txBody>
          <a:bodyPr/>
          <a:lstStyle/>
          <a:p>
            <a:r>
              <a:rPr lang="de-DE" dirty="0"/>
              <a:t>Die elektronische Patientenakte (</a:t>
            </a:r>
            <a:r>
              <a:rPr lang="de-DE" dirty="0" err="1"/>
              <a:t>ePA</a:t>
            </a:r>
            <a:r>
              <a:rPr lang="de-DE" dirty="0"/>
              <a:t>)</a:t>
            </a:r>
          </a:p>
        </p:txBody>
      </p:sp>
      <p:sp>
        <p:nvSpPr>
          <p:cNvPr id="3" name="Inhaltsplatzhalter 2">
            <a:extLst>
              <a:ext uri="{FF2B5EF4-FFF2-40B4-BE49-F238E27FC236}">
                <a16:creationId xmlns:a16="http://schemas.microsoft.com/office/drawing/2014/main" id="{D547C385-1F3D-4A88-964A-ADF951C66ABA}"/>
              </a:ext>
            </a:extLst>
          </p:cNvPr>
          <p:cNvSpPr>
            <a:spLocks noGrp="1"/>
          </p:cNvSpPr>
          <p:nvPr>
            <p:ph idx="1"/>
          </p:nvPr>
        </p:nvSpPr>
        <p:spPr/>
        <p:txBody>
          <a:bodyPr>
            <a:normAutofit/>
          </a:bodyPr>
          <a:lstStyle/>
          <a:p>
            <a:r>
              <a:rPr lang="de-DE" sz="1800" b="1" dirty="0">
                <a:latin typeface="+mj-lt"/>
              </a:rPr>
              <a:t>Die elektronische Patientenakte</a:t>
            </a:r>
            <a:br>
              <a:rPr lang="de-DE" sz="1800" b="1" dirty="0">
                <a:latin typeface="+mj-lt"/>
              </a:rPr>
            </a:br>
            <a:r>
              <a:rPr lang="de-DE" sz="1800" dirty="0">
                <a:latin typeface="+mj-lt"/>
              </a:rPr>
              <a:t>- ist eine Akte für den Patienten, nicht über den Patienten</a:t>
            </a:r>
            <a:br>
              <a:rPr lang="de-DE" sz="1800" dirty="0">
                <a:latin typeface="+mj-lt"/>
              </a:rPr>
            </a:br>
            <a:r>
              <a:rPr lang="de-DE" sz="1800" dirty="0">
                <a:latin typeface="+mj-lt"/>
              </a:rPr>
              <a:t>- ist eine kostenfreie Dienstleistung der Krankenkassen ab 01.01.2021</a:t>
            </a:r>
            <a:br>
              <a:rPr lang="de-DE" sz="1800" dirty="0">
                <a:latin typeface="+mj-lt"/>
              </a:rPr>
            </a:br>
            <a:endParaRPr lang="de-DE" sz="1800" dirty="0">
              <a:latin typeface="+mj-lt"/>
            </a:endParaRPr>
          </a:p>
          <a:p>
            <a:r>
              <a:rPr lang="de-DE" sz="1800" b="1" dirty="0">
                <a:latin typeface="+mj-lt"/>
              </a:rPr>
              <a:t>Der Versicherte selbst</a:t>
            </a:r>
            <a:br>
              <a:rPr lang="de-DE" sz="1800" dirty="0">
                <a:latin typeface="+mj-lt"/>
              </a:rPr>
            </a:br>
            <a:r>
              <a:rPr lang="de-DE" sz="1800" dirty="0">
                <a:latin typeface="+mj-lt"/>
              </a:rPr>
              <a:t>- bestimmt ob er sie nutzen will</a:t>
            </a:r>
            <a:br>
              <a:rPr lang="de-DE" sz="1800" dirty="0">
                <a:latin typeface="+mj-lt"/>
              </a:rPr>
            </a:br>
            <a:r>
              <a:rPr lang="de-DE" sz="1800" dirty="0">
                <a:latin typeface="+mj-lt"/>
              </a:rPr>
              <a:t>- bestimmt welche Inhalte aufgenommen werden (mit Hausarzt abstimmen)</a:t>
            </a:r>
            <a:br>
              <a:rPr lang="de-DE" sz="1800" dirty="0">
                <a:latin typeface="+mj-lt"/>
              </a:rPr>
            </a:br>
            <a:r>
              <a:rPr lang="de-DE" sz="1800" dirty="0">
                <a:latin typeface="+mj-lt"/>
              </a:rPr>
              <a:t>- bestimmt wer welche Inhalte lesen darf (ab 2022). </a:t>
            </a:r>
            <a:br>
              <a:rPr lang="de-DE" sz="1800" dirty="0">
                <a:latin typeface="+mj-lt"/>
              </a:rPr>
            </a:br>
            <a:r>
              <a:rPr lang="de-DE" sz="1800" dirty="0">
                <a:latin typeface="+mj-lt"/>
              </a:rPr>
              <a:t>- kann Inhalte einstellen oder löschen (ab 2022)</a:t>
            </a:r>
            <a:br>
              <a:rPr lang="de-DE" sz="1800" dirty="0">
                <a:latin typeface="+mj-lt"/>
              </a:rPr>
            </a:br>
            <a:endParaRPr lang="de-DE" sz="1800" dirty="0">
              <a:latin typeface="+mj-lt"/>
            </a:endParaRPr>
          </a:p>
          <a:p>
            <a:r>
              <a:rPr lang="de-DE" sz="1800" dirty="0">
                <a:latin typeface="+mj-lt"/>
              </a:rPr>
              <a:t>Inhalte</a:t>
            </a:r>
            <a:br>
              <a:rPr lang="de-DE" sz="1800" dirty="0">
                <a:latin typeface="+mj-lt"/>
              </a:rPr>
            </a:br>
            <a:r>
              <a:rPr lang="de-DE" sz="1800" dirty="0">
                <a:latin typeface="+mj-lt"/>
              </a:rPr>
              <a:t>- Befunde, Diagnosen, Therapiemaßnahmen, Behandlungsberichte, Impfungen,</a:t>
            </a:r>
            <a:br>
              <a:rPr lang="de-DE" sz="1800" dirty="0">
                <a:latin typeface="+mj-lt"/>
              </a:rPr>
            </a:br>
            <a:r>
              <a:rPr lang="de-DE" sz="1800" dirty="0">
                <a:latin typeface="+mj-lt"/>
              </a:rPr>
              <a:t>   Fall- und Einrichtungsübergreifende Dokumentationen, Dokumentationen aus Wearables, …</a:t>
            </a:r>
            <a:br>
              <a:rPr lang="de-DE" sz="1800" dirty="0">
                <a:latin typeface="+mj-lt"/>
              </a:rPr>
            </a:br>
            <a:endParaRPr lang="de-DE" sz="1800" dirty="0">
              <a:latin typeface="+mj-lt"/>
            </a:endParaRPr>
          </a:p>
        </p:txBody>
      </p:sp>
      <p:sp>
        <p:nvSpPr>
          <p:cNvPr id="4" name="Datumsplatzhalter 3">
            <a:extLst>
              <a:ext uri="{FF2B5EF4-FFF2-40B4-BE49-F238E27FC236}">
                <a16:creationId xmlns:a16="http://schemas.microsoft.com/office/drawing/2014/main" id="{19D845A3-0A7B-4461-8777-B6C878933268}"/>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3A6B7455-8935-45C4-8206-E25B4742F8FA}"/>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5306AC53-6DCC-41C0-801C-D053E50CB852}"/>
              </a:ext>
            </a:extLst>
          </p:cNvPr>
          <p:cNvSpPr>
            <a:spLocks noGrp="1"/>
          </p:cNvSpPr>
          <p:nvPr>
            <p:ph type="sldNum" sz="quarter" idx="12"/>
          </p:nvPr>
        </p:nvSpPr>
        <p:spPr/>
        <p:txBody>
          <a:bodyPr/>
          <a:lstStyle/>
          <a:p>
            <a:fld id="{1B9DF3C5-EB9C-42D5-B6E3-C5B7910FC980}" type="slidenum">
              <a:rPr lang="de-DE" smtClean="0"/>
              <a:pPr/>
              <a:t>35</a:t>
            </a:fld>
            <a:endParaRPr lang="de-DE"/>
          </a:p>
        </p:txBody>
      </p:sp>
    </p:spTree>
    <p:extLst>
      <p:ext uri="{BB962C8B-B14F-4D97-AF65-F5344CB8AC3E}">
        <p14:creationId xmlns:p14="http://schemas.microsoft.com/office/powerpoint/2010/main" val="3484320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812E15-2EEA-4604-98B2-9033CF31A179}"/>
              </a:ext>
            </a:extLst>
          </p:cNvPr>
          <p:cNvSpPr>
            <a:spLocks noGrp="1"/>
          </p:cNvSpPr>
          <p:nvPr>
            <p:ph type="title"/>
          </p:nvPr>
        </p:nvSpPr>
        <p:spPr/>
        <p:txBody>
          <a:bodyPr/>
          <a:lstStyle/>
          <a:p>
            <a:r>
              <a:rPr lang="de-DE" dirty="0"/>
              <a:t>Sicherheitskonzept</a:t>
            </a:r>
          </a:p>
        </p:txBody>
      </p:sp>
      <p:sp>
        <p:nvSpPr>
          <p:cNvPr id="3" name="Inhaltsplatzhalter 2">
            <a:extLst>
              <a:ext uri="{FF2B5EF4-FFF2-40B4-BE49-F238E27FC236}">
                <a16:creationId xmlns:a16="http://schemas.microsoft.com/office/drawing/2014/main" id="{3125AAE2-62AF-4424-A23D-C6D6D80D04E3}"/>
              </a:ext>
            </a:extLst>
          </p:cNvPr>
          <p:cNvSpPr>
            <a:spLocks noGrp="1"/>
          </p:cNvSpPr>
          <p:nvPr>
            <p:ph idx="1"/>
          </p:nvPr>
        </p:nvSpPr>
        <p:spPr/>
        <p:txBody>
          <a:bodyPr>
            <a:normAutofit/>
          </a:bodyPr>
          <a:lstStyle/>
          <a:p>
            <a:r>
              <a:rPr lang="de-DE" sz="1800" b="1" dirty="0">
                <a:latin typeface="+mj-lt"/>
              </a:rPr>
              <a:t>Die </a:t>
            </a:r>
            <a:r>
              <a:rPr lang="de-DE" sz="1800" b="1" dirty="0" err="1">
                <a:latin typeface="+mj-lt"/>
              </a:rPr>
              <a:t>ePA</a:t>
            </a:r>
            <a:r>
              <a:rPr lang="de-DE" sz="1800" b="1" dirty="0">
                <a:latin typeface="+mj-lt"/>
              </a:rPr>
              <a:t> ist Teil der Telematik-Infrastruktur </a:t>
            </a:r>
            <a:r>
              <a:rPr lang="de-DE" sz="1800" dirty="0">
                <a:latin typeface="+mj-lt"/>
              </a:rPr>
              <a:t>für das deutsche Gesundheitswesen.</a:t>
            </a:r>
            <a:br>
              <a:rPr lang="de-DE" sz="1800" dirty="0">
                <a:latin typeface="+mj-lt"/>
              </a:rPr>
            </a:br>
            <a:r>
              <a:rPr lang="de-DE" sz="1800" dirty="0">
                <a:latin typeface="+mj-lt"/>
              </a:rPr>
              <a:t>- Die Telematik-Infrastruktur ist ein eigenständiger, von der </a:t>
            </a:r>
            <a:r>
              <a:rPr lang="de-DE" sz="1800" dirty="0" err="1">
                <a:latin typeface="+mj-lt"/>
              </a:rPr>
              <a:t>Gematik</a:t>
            </a:r>
            <a:r>
              <a:rPr lang="de-DE" sz="1800" dirty="0">
                <a:latin typeface="+mj-lt"/>
              </a:rPr>
              <a:t> GmbH betriebener Serverpark.</a:t>
            </a:r>
            <a:br>
              <a:rPr lang="de-DE" sz="1800" dirty="0">
                <a:latin typeface="+mj-lt"/>
              </a:rPr>
            </a:br>
            <a:r>
              <a:rPr lang="de-DE" sz="1800" dirty="0">
                <a:latin typeface="+mj-lt"/>
              </a:rPr>
              <a:t>- Die Gesellschafter der </a:t>
            </a:r>
            <a:r>
              <a:rPr lang="de-DE" sz="1800" dirty="0" err="1">
                <a:latin typeface="+mj-lt"/>
              </a:rPr>
              <a:t>Gematik</a:t>
            </a:r>
            <a:r>
              <a:rPr lang="de-DE" sz="1800" dirty="0">
                <a:latin typeface="+mj-lt"/>
              </a:rPr>
              <a:t> sind die Kassenärztlichen Vereinigungen, die Krankenkassen, der</a:t>
            </a:r>
            <a:br>
              <a:rPr lang="de-DE" sz="1800" dirty="0">
                <a:latin typeface="+mj-lt"/>
              </a:rPr>
            </a:br>
            <a:r>
              <a:rPr lang="de-DE" sz="1800" dirty="0">
                <a:latin typeface="+mj-lt"/>
              </a:rPr>
              <a:t>  Apothekerverband und das Bundesministerium für Gesundheit mit 51% Kapitalanteil.</a:t>
            </a:r>
            <a:br>
              <a:rPr lang="de-DE" sz="1800" dirty="0">
                <a:latin typeface="+mj-lt"/>
              </a:rPr>
            </a:br>
            <a:endParaRPr lang="de-DE" sz="1800" dirty="0">
              <a:latin typeface="+mj-lt"/>
            </a:endParaRPr>
          </a:p>
          <a:p>
            <a:r>
              <a:rPr lang="de-DE" sz="1800" b="1" dirty="0">
                <a:latin typeface="+mj-lt"/>
              </a:rPr>
              <a:t>Zugriff haben nur autorisierte Personen. </a:t>
            </a:r>
            <a:br>
              <a:rPr lang="de-DE" sz="1800" b="1" dirty="0">
                <a:latin typeface="+mj-lt"/>
              </a:rPr>
            </a:br>
            <a:r>
              <a:rPr lang="de-DE" sz="1800" b="1" dirty="0">
                <a:latin typeface="+mj-lt"/>
              </a:rPr>
              <a:t>- </a:t>
            </a:r>
            <a:r>
              <a:rPr lang="de-DE" sz="1800" dirty="0">
                <a:latin typeface="+mj-lt"/>
              </a:rPr>
              <a:t>Der Zugriff wird protokolliert.</a:t>
            </a:r>
            <a:br>
              <a:rPr lang="de-DE" sz="1800" dirty="0">
                <a:latin typeface="+mj-lt"/>
              </a:rPr>
            </a:br>
            <a:r>
              <a:rPr lang="de-DE" sz="1800" dirty="0">
                <a:latin typeface="+mj-lt"/>
              </a:rPr>
              <a:t>- Der Zugriff erfolgt über die Gesundheitskarte, oder</a:t>
            </a:r>
            <a:br>
              <a:rPr lang="de-DE" sz="1800" dirty="0">
                <a:latin typeface="+mj-lt"/>
              </a:rPr>
            </a:br>
            <a:r>
              <a:rPr lang="de-DE" sz="1800" dirty="0">
                <a:latin typeface="+mj-lt"/>
              </a:rPr>
              <a:t>- einer alternativen Identität mit Zwei-Faktor-Authentisierung (über </a:t>
            </a:r>
            <a:r>
              <a:rPr lang="de-DE" sz="1800" dirty="0" err="1">
                <a:latin typeface="+mj-lt"/>
              </a:rPr>
              <a:t>ePA</a:t>
            </a:r>
            <a:r>
              <a:rPr lang="de-DE" sz="1800" dirty="0">
                <a:latin typeface="+mj-lt"/>
              </a:rPr>
              <a:t>-App)</a:t>
            </a:r>
            <a:br>
              <a:rPr lang="de-DE" sz="1800" dirty="0">
                <a:latin typeface="+mj-lt"/>
              </a:rPr>
            </a:br>
            <a:r>
              <a:rPr lang="de-DE" sz="1800" dirty="0">
                <a:latin typeface="+mj-lt"/>
              </a:rPr>
              <a:t>   Zwei-Faktor-Authentisierung bedeutet Wissen und Besitz (z.B. Passwort und Schlüsseldatei) </a:t>
            </a:r>
            <a:br>
              <a:rPr lang="de-DE" sz="1800" dirty="0">
                <a:latin typeface="+mj-lt"/>
              </a:rPr>
            </a:br>
            <a:r>
              <a:rPr lang="de-DE" sz="1800" dirty="0">
                <a:latin typeface="+mj-lt"/>
              </a:rPr>
              <a:t>- Autorisierung für externe Personen (Ärzte, Therapeuten, …) 1 – 540 Tage</a:t>
            </a:r>
          </a:p>
        </p:txBody>
      </p:sp>
      <p:sp>
        <p:nvSpPr>
          <p:cNvPr id="4" name="Datumsplatzhalter 3">
            <a:extLst>
              <a:ext uri="{FF2B5EF4-FFF2-40B4-BE49-F238E27FC236}">
                <a16:creationId xmlns:a16="http://schemas.microsoft.com/office/drawing/2014/main" id="{B763219F-D752-4302-8C79-DFF6F731A4EC}"/>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40187AA7-F832-46BB-AFE4-B81384A90655}"/>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877DB175-7942-4B71-AFF7-8EE87178F067}"/>
              </a:ext>
            </a:extLst>
          </p:cNvPr>
          <p:cNvSpPr>
            <a:spLocks noGrp="1"/>
          </p:cNvSpPr>
          <p:nvPr>
            <p:ph type="sldNum" sz="quarter" idx="12"/>
          </p:nvPr>
        </p:nvSpPr>
        <p:spPr/>
        <p:txBody>
          <a:bodyPr/>
          <a:lstStyle/>
          <a:p>
            <a:fld id="{1B9DF3C5-EB9C-42D5-B6E3-C5B7910FC980}" type="slidenum">
              <a:rPr lang="de-DE" smtClean="0"/>
              <a:pPr/>
              <a:t>36</a:t>
            </a:fld>
            <a:endParaRPr lang="de-DE"/>
          </a:p>
        </p:txBody>
      </p:sp>
    </p:spTree>
    <p:extLst>
      <p:ext uri="{BB962C8B-B14F-4D97-AF65-F5344CB8AC3E}">
        <p14:creationId xmlns:p14="http://schemas.microsoft.com/office/powerpoint/2010/main" val="2345307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E1D56FA-51B8-443A-8992-4CD188FB5235}"/>
              </a:ext>
            </a:extLst>
          </p:cNvPr>
          <p:cNvSpPr>
            <a:spLocks noGrp="1"/>
          </p:cNvSpPr>
          <p:nvPr>
            <p:ph type="dt" sz="half" idx="10"/>
          </p:nvPr>
        </p:nvSpPr>
        <p:spPr/>
        <p:txBody>
          <a:bodyPr/>
          <a:lstStyle/>
          <a:p>
            <a:fld id="{C4BC04C5-EBC8-45A5-B595-EFD107982835}" type="datetime1">
              <a:rPr lang="de-DE" smtClean="0"/>
              <a:t>28.12.2020</a:t>
            </a:fld>
            <a:endParaRPr lang="de-DE"/>
          </a:p>
        </p:txBody>
      </p:sp>
      <p:sp>
        <p:nvSpPr>
          <p:cNvPr id="5" name="Fußzeilenplatzhalter 4">
            <a:extLst>
              <a:ext uri="{FF2B5EF4-FFF2-40B4-BE49-F238E27FC236}">
                <a16:creationId xmlns:a16="http://schemas.microsoft.com/office/drawing/2014/main" id="{56156A8F-53D5-4D9F-8208-1670080F1751}"/>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FFFE507B-AA32-47DF-A61C-01BC364872D2}"/>
              </a:ext>
            </a:extLst>
          </p:cNvPr>
          <p:cNvSpPr>
            <a:spLocks noGrp="1"/>
          </p:cNvSpPr>
          <p:nvPr>
            <p:ph type="sldNum" sz="quarter" idx="12"/>
          </p:nvPr>
        </p:nvSpPr>
        <p:spPr/>
        <p:txBody>
          <a:bodyPr/>
          <a:lstStyle/>
          <a:p>
            <a:fld id="{1B9DF3C5-EB9C-42D5-B6E3-C5B7910FC980}" type="slidenum">
              <a:rPr lang="de-DE" smtClean="0"/>
              <a:pPr/>
              <a:t>37</a:t>
            </a:fld>
            <a:endParaRPr lang="de-DE"/>
          </a:p>
        </p:txBody>
      </p:sp>
      <p:sp>
        <p:nvSpPr>
          <p:cNvPr id="8" name="Textfeld 7">
            <a:extLst>
              <a:ext uri="{FF2B5EF4-FFF2-40B4-BE49-F238E27FC236}">
                <a16:creationId xmlns:a16="http://schemas.microsoft.com/office/drawing/2014/main" id="{F9B394D0-D4A0-4E0C-A63C-B3D02AA1E726}"/>
              </a:ext>
            </a:extLst>
          </p:cNvPr>
          <p:cNvSpPr txBox="1"/>
          <p:nvPr/>
        </p:nvSpPr>
        <p:spPr>
          <a:xfrm rot="19916463">
            <a:off x="3222690" y="2398258"/>
            <a:ext cx="3656770" cy="1862048"/>
          </a:xfrm>
          <a:prstGeom prst="rect">
            <a:avLst/>
          </a:prstGeom>
          <a:noFill/>
        </p:spPr>
        <p:txBody>
          <a:bodyPr wrap="none" rtlCol="0">
            <a:spAutoFit/>
          </a:bodyPr>
          <a:lstStyle/>
          <a:p>
            <a:r>
              <a:rPr lang="de-DE" sz="11500" dirty="0">
                <a:latin typeface="AR BERKLEY" pitchFamily="2" charset="0"/>
              </a:rPr>
              <a:t>Danke </a:t>
            </a:r>
          </a:p>
        </p:txBody>
      </p:sp>
      <p:sp>
        <p:nvSpPr>
          <p:cNvPr id="2" name="Textfeld 1">
            <a:extLst>
              <a:ext uri="{FF2B5EF4-FFF2-40B4-BE49-F238E27FC236}">
                <a16:creationId xmlns:a16="http://schemas.microsoft.com/office/drawing/2014/main" id="{B8184721-FA35-41DA-BF8B-70B336FA62C3}"/>
              </a:ext>
            </a:extLst>
          </p:cNvPr>
          <p:cNvSpPr txBox="1"/>
          <p:nvPr/>
        </p:nvSpPr>
        <p:spPr>
          <a:xfrm>
            <a:off x="6816080" y="4077072"/>
            <a:ext cx="3759940" cy="769441"/>
          </a:xfrm>
          <a:prstGeom prst="rect">
            <a:avLst/>
          </a:prstGeom>
          <a:noFill/>
        </p:spPr>
        <p:txBody>
          <a:bodyPr wrap="none" rtlCol="0">
            <a:spAutoFit/>
          </a:bodyPr>
          <a:lstStyle/>
          <a:p>
            <a:r>
              <a:rPr lang="de-DE" sz="4400" dirty="0">
                <a:latin typeface="+mj-lt"/>
              </a:rPr>
              <a:t>Für Ihre Geduld</a:t>
            </a:r>
          </a:p>
        </p:txBody>
      </p:sp>
    </p:spTree>
    <p:extLst>
      <p:ext uri="{BB962C8B-B14F-4D97-AF65-F5344CB8AC3E}">
        <p14:creationId xmlns:p14="http://schemas.microsoft.com/office/powerpoint/2010/main" val="393332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F939D-A3E8-4C5F-B842-06F7E127A4FF}"/>
              </a:ext>
            </a:extLst>
          </p:cNvPr>
          <p:cNvSpPr>
            <a:spLocks noGrp="1"/>
          </p:cNvSpPr>
          <p:nvPr>
            <p:ph type="title"/>
          </p:nvPr>
        </p:nvSpPr>
        <p:spPr>
          <a:xfrm>
            <a:off x="589241" y="733132"/>
            <a:ext cx="10972800" cy="928854"/>
          </a:xfrm>
        </p:spPr>
        <p:txBody>
          <a:bodyPr>
            <a:normAutofit/>
          </a:bodyPr>
          <a:lstStyle/>
          <a:p>
            <a:r>
              <a:rPr lang="de-DE" sz="4000" dirty="0"/>
              <a:t>Gesundheitswesen - Aktuell</a:t>
            </a:r>
          </a:p>
        </p:txBody>
      </p:sp>
      <p:sp>
        <p:nvSpPr>
          <p:cNvPr id="4" name="Datumsplatzhalter 3">
            <a:extLst>
              <a:ext uri="{FF2B5EF4-FFF2-40B4-BE49-F238E27FC236}">
                <a16:creationId xmlns:a16="http://schemas.microsoft.com/office/drawing/2014/main" id="{99D6D125-E7DA-4AE4-B791-82DC63243AD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08D92645-7579-44EE-BD37-3A617AB7E7D5}"/>
              </a:ext>
            </a:extLst>
          </p:cNvPr>
          <p:cNvSpPr>
            <a:spLocks noGrp="1"/>
          </p:cNvSpPr>
          <p:nvPr>
            <p:ph type="ftr" sz="quarter" idx="11"/>
          </p:nvPr>
        </p:nvSpPr>
        <p:spPr/>
        <p:txBody>
          <a:bodyPr/>
          <a:lstStyle/>
          <a:p>
            <a:r>
              <a:rPr lang="de-DE"/>
              <a:t>Senioren Online Reichenbach/Fils, Bernhard Peitz</a:t>
            </a:r>
          </a:p>
        </p:txBody>
      </p:sp>
      <p:sp>
        <p:nvSpPr>
          <p:cNvPr id="15" name="Ellipse 14">
            <a:extLst>
              <a:ext uri="{FF2B5EF4-FFF2-40B4-BE49-F238E27FC236}">
                <a16:creationId xmlns:a16="http://schemas.microsoft.com/office/drawing/2014/main" id="{4CAF5A5F-69E0-4132-AB4E-D7FAE10F1338}"/>
              </a:ext>
            </a:extLst>
          </p:cNvPr>
          <p:cNvSpPr/>
          <p:nvPr/>
        </p:nvSpPr>
        <p:spPr>
          <a:xfrm>
            <a:off x="3415353" y="3573016"/>
            <a:ext cx="1384503" cy="138450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Patient</a:t>
            </a:r>
          </a:p>
        </p:txBody>
      </p:sp>
      <p:grpSp>
        <p:nvGrpSpPr>
          <p:cNvPr id="51" name="Gruppieren 50">
            <a:extLst>
              <a:ext uri="{FF2B5EF4-FFF2-40B4-BE49-F238E27FC236}">
                <a16:creationId xmlns:a16="http://schemas.microsoft.com/office/drawing/2014/main" id="{99FC2925-BDBB-4F90-AA57-D28759F5ACBB}"/>
              </a:ext>
            </a:extLst>
          </p:cNvPr>
          <p:cNvGrpSpPr/>
          <p:nvPr/>
        </p:nvGrpSpPr>
        <p:grpSpPr>
          <a:xfrm>
            <a:off x="3431704" y="2095590"/>
            <a:ext cx="1368898" cy="1113951"/>
            <a:chOff x="3051330" y="4845007"/>
            <a:chExt cx="1368898" cy="1113951"/>
          </a:xfrm>
          <a:solidFill>
            <a:schemeClr val="accent2">
              <a:lumMod val="75000"/>
            </a:schemeClr>
          </a:solidFill>
        </p:grpSpPr>
        <p:sp>
          <p:nvSpPr>
            <p:cNvPr id="28" name="Rechteck: abgerundete Ecken 27">
              <a:extLst>
                <a:ext uri="{FF2B5EF4-FFF2-40B4-BE49-F238E27FC236}">
                  <a16:creationId xmlns:a16="http://schemas.microsoft.com/office/drawing/2014/main" id="{85757173-3D58-473D-B57B-6B72401A1DF0}"/>
                </a:ext>
              </a:extLst>
            </p:cNvPr>
            <p:cNvSpPr/>
            <p:nvPr/>
          </p:nvSpPr>
          <p:spPr>
            <a:xfrm>
              <a:off x="3051330" y="4845007"/>
              <a:ext cx="1368898"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EB307325-4914-4F45-A011-F835BADB003B}"/>
                </a:ext>
              </a:extLst>
            </p:cNvPr>
            <p:cNvSpPr txBox="1"/>
            <p:nvPr/>
          </p:nvSpPr>
          <p:spPr>
            <a:xfrm>
              <a:off x="3110576" y="5331573"/>
              <a:ext cx="1253869" cy="584775"/>
            </a:xfrm>
            <a:prstGeom prst="rect">
              <a:avLst/>
            </a:prstGeom>
            <a:grpFill/>
          </p:spPr>
          <p:txBody>
            <a:bodyPr wrap="none" rtlCol="0">
              <a:spAutoFit/>
            </a:bodyPr>
            <a:lstStyle/>
            <a:p>
              <a:pPr algn="ctr"/>
              <a:r>
                <a:rPr lang="de-DE" sz="1600" dirty="0">
                  <a:solidFill>
                    <a:schemeClr val="bg1"/>
                  </a:solidFill>
                  <a:latin typeface="+mj-lt"/>
                </a:rPr>
                <a:t>Therapeuten</a:t>
              </a:r>
              <a:br>
                <a:rPr lang="de-DE" sz="1600" dirty="0">
                  <a:solidFill>
                    <a:schemeClr val="bg1"/>
                  </a:solidFill>
                  <a:latin typeface="+mj-lt"/>
                </a:rPr>
              </a:br>
              <a:endParaRPr lang="de-DE" sz="1600" dirty="0">
                <a:solidFill>
                  <a:schemeClr val="bg1"/>
                </a:solidFill>
                <a:latin typeface="+mj-lt"/>
              </a:endParaRPr>
            </a:p>
          </p:txBody>
        </p:sp>
      </p:grpSp>
      <p:grpSp>
        <p:nvGrpSpPr>
          <p:cNvPr id="52" name="Gruppieren 51">
            <a:extLst>
              <a:ext uri="{FF2B5EF4-FFF2-40B4-BE49-F238E27FC236}">
                <a16:creationId xmlns:a16="http://schemas.microsoft.com/office/drawing/2014/main" id="{49B1D2FE-1CDD-43B4-A3D6-16A13F6046EF}"/>
              </a:ext>
            </a:extLst>
          </p:cNvPr>
          <p:cNvGrpSpPr/>
          <p:nvPr/>
        </p:nvGrpSpPr>
        <p:grpSpPr>
          <a:xfrm>
            <a:off x="5879976" y="5353797"/>
            <a:ext cx="1344292" cy="1113951"/>
            <a:chOff x="4565016" y="4835329"/>
            <a:chExt cx="1344292" cy="1113951"/>
          </a:xfrm>
          <a:solidFill>
            <a:schemeClr val="accent2">
              <a:lumMod val="75000"/>
            </a:schemeClr>
          </a:solidFill>
        </p:grpSpPr>
        <p:sp>
          <p:nvSpPr>
            <p:cNvPr id="31" name="Rechteck: abgerundete Ecken 30">
              <a:extLst>
                <a:ext uri="{FF2B5EF4-FFF2-40B4-BE49-F238E27FC236}">
                  <a16:creationId xmlns:a16="http://schemas.microsoft.com/office/drawing/2014/main" id="{10005FF9-0E3D-487D-8EF5-F88CB1166F00}"/>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366F3A19-E9CF-4BCF-A8C9-B51E47E808CD}"/>
                </a:ext>
              </a:extLst>
            </p:cNvPr>
            <p:cNvSpPr txBox="1"/>
            <p:nvPr/>
          </p:nvSpPr>
          <p:spPr>
            <a:xfrm>
              <a:off x="4923903" y="5600718"/>
              <a:ext cx="626518" cy="338554"/>
            </a:xfrm>
            <a:prstGeom prst="rect">
              <a:avLst/>
            </a:prstGeom>
            <a:grpFill/>
          </p:spPr>
          <p:txBody>
            <a:bodyPr wrap="none" rtlCol="0">
              <a:spAutoFit/>
            </a:bodyPr>
            <a:lstStyle/>
            <a:p>
              <a:r>
                <a:rPr lang="de-DE" sz="1600" dirty="0">
                  <a:solidFill>
                    <a:schemeClr val="bg1"/>
                  </a:solidFill>
                  <a:latin typeface="+mj-lt"/>
                </a:rPr>
                <a:t>Ärzte</a:t>
              </a:r>
            </a:p>
          </p:txBody>
        </p:sp>
      </p:grpSp>
      <p:grpSp>
        <p:nvGrpSpPr>
          <p:cNvPr id="53" name="Gruppieren 52">
            <a:extLst>
              <a:ext uri="{FF2B5EF4-FFF2-40B4-BE49-F238E27FC236}">
                <a16:creationId xmlns:a16="http://schemas.microsoft.com/office/drawing/2014/main" id="{D0788EBF-6EE7-46C5-9C35-C15253CE6A34}"/>
              </a:ext>
            </a:extLst>
          </p:cNvPr>
          <p:cNvGrpSpPr/>
          <p:nvPr/>
        </p:nvGrpSpPr>
        <p:grpSpPr>
          <a:xfrm>
            <a:off x="5888799" y="2143953"/>
            <a:ext cx="1326646" cy="1113951"/>
            <a:chOff x="5988772" y="4843004"/>
            <a:chExt cx="1326646" cy="1113951"/>
          </a:xfrm>
          <a:solidFill>
            <a:schemeClr val="bg2">
              <a:lumMod val="50000"/>
            </a:schemeClr>
          </a:solidFill>
        </p:grpSpPr>
        <p:sp>
          <p:nvSpPr>
            <p:cNvPr id="33" name="Rechteck: abgerundete Ecken 32">
              <a:extLst>
                <a:ext uri="{FF2B5EF4-FFF2-40B4-BE49-F238E27FC236}">
                  <a16:creationId xmlns:a16="http://schemas.microsoft.com/office/drawing/2014/main" id="{4546CC99-0EBA-46C2-9B24-9B3139CE43A3}"/>
                </a:ext>
              </a:extLst>
            </p:cNvPr>
            <p:cNvSpPr/>
            <p:nvPr/>
          </p:nvSpPr>
          <p:spPr>
            <a:xfrm>
              <a:off x="5988772" y="4843004"/>
              <a:ext cx="1326646"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0E081706-6951-4C31-9C6F-C8AE0CCFA830}"/>
                </a:ext>
              </a:extLst>
            </p:cNvPr>
            <p:cNvSpPr txBox="1"/>
            <p:nvPr/>
          </p:nvSpPr>
          <p:spPr>
            <a:xfrm>
              <a:off x="6240016" y="5608696"/>
              <a:ext cx="835293" cy="338554"/>
            </a:xfrm>
            <a:prstGeom prst="rect">
              <a:avLst/>
            </a:prstGeom>
            <a:grpFill/>
          </p:spPr>
          <p:txBody>
            <a:bodyPr wrap="none" rtlCol="0">
              <a:spAutoFit/>
            </a:bodyPr>
            <a:lstStyle/>
            <a:p>
              <a:r>
                <a:rPr lang="de-DE" sz="1600" dirty="0">
                  <a:solidFill>
                    <a:schemeClr val="bg1"/>
                  </a:solidFill>
                  <a:latin typeface="+mj-lt"/>
                </a:rPr>
                <a:t>Kliniken</a:t>
              </a:r>
            </a:p>
          </p:txBody>
        </p:sp>
      </p:grpSp>
      <p:sp>
        <p:nvSpPr>
          <p:cNvPr id="39" name="Foliennummernplatzhalter 5">
            <a:extLst>
              <a:ext uri="{FF2B5EF4-FFF2-40B4-BE49-F238E27FC236}">
                <a16:creationId xmlns:a16="http://schemas.microsoft.com/office/drawing/2014/main" id="{E8AE17CB-87F2-45CA-8095-342C2EA40367}"/>
              </a:ext>
            </a:extLst>
          </p:cNvPr>
          <p:cNvSpPr>
            <a:spLocks noGrp="1"/>
          </p:cNvSpPr>
          <p:nvPr>
            <p:ph type="sldNum" sz="quarter" idx="12"/>
          </p:nvPr>
        </p:nvSpPr>
        <p:spPr>
          <a:xfrm>
            <a:off x="10023156" y="6356353"/>
            <a:ext cx="1016000" cy="365125"/>
          </a:xfrm>
        </p:spPr>
        <p:txBody>
          <a:bodyPr/>
          <a:lstStyle/>
          <a:p>
            <a:fld id="{1B9DF3C5-EB9C-42D5-B6E3-C5B7910FC980}" type="slidenum">
              <a:rPr lang="de-DE" smtClean="0"/>
              <a:pPr/>
              <a:t>4</a:t>
            </a:fld>
            <a:endParaRPr lang="de-DE" dirty="0"/>
          </a:p>
        </p:txBody>
      </p:sp>
      <p:grpSp>
        <p:nvGrpSpPr>
          <p:cNvPr id="55" name="Gruppieren 54">
            <a:extLst>
              <a:ext uri="{FF2B5EF4-FFF2-40B4-BE49-F238E27FC236}">
                <a16:creationId xmlns:a16="http://schemas.microsoft.com/office/drawing/2014/main" id="{510FD994-4F4F-4825-82A3-535C589C4DBB}"/>
              </a:ext>
            </a:extLst>
          </p:cNvPr>
          <p:cNvGrpSpPr/>
          <p:nvPr/>
        </p:nvGrpSpPr>
        <p:grpSpPr>
          <a:xfrm>
            <a:off x="7981567" y="2132856"/>
            <a:ext cx="1345683" cy="1191341"/>
            <a:chOff x="8824640" y="4835329"/>
            <a:chExt cx="1382843" cy="1191341"/>
          </a:xfrm>
          <a:solidFill>
            <a:schemeClr val="bg2">
              <a:lumMod val="50000"/>
            </a:schemeClr>
          </a:solidFill>
        </p:grpSpPr>
        <p:sp>
          <p:nvSpPr>
            <p:cNvPr id="37" name="Rechteck: abgerundete Ecken 36">
              <a:extLst>
                <a:ext uri="{FF2B5EF4-FFF2-40B4-BE49-F238E27FC236}">
                  <a16:creationId xmlns:a16="http://schemas.microsoft.com/office/drawing/2014/main" id="{585F00DE-3752-4331-A335-2DE819710E07}"/>
                </a:ext>
              </a:extLst>
            </p:cNvPr>
            <p:cNvSpPr/>
            <p:nvPr/>
          </p:nvSpPr>
          <p:spPr>
            <a:xfrm>
              <a:off x="8824640" y="4835329"/>
              <a:ext cx="1382843" cy="11561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558CFF0-83D8-4E2F-B57F-F53F66234887}"/>
                </a:ext>
              </a:extLst>
            </p:cNvPr>
            <p:cNvSpPr txBox="1"/>
            <p:nvPr/>
          </p:nvSpPr>
          <p:spPr>
            <a:xfrm>
              <a:off x="8971463" y="5441895"/>
              <a:ext cx="1084977" cy="584775"/>
            </a:xfrm>
            <a:prstGeom prst="rect">
              <a:avLst/>
            </a:prstGeom>
            <a:grpFill/>
          </p:spPr>
          <p:txBody>
            <a:bodyPr wrap="none" rtlCol="0">
              <a:spAutoFit/>
            </a:bodyPr>
            <a:lstStyle/>
            <a:p>
              <a:pPr algn="ctr"/>
              <a:r>
                <a:rPr lang="de-DE" sz="1600" dirty="0">
                  <a:solidFill>
                    <a:schemeClr val="bg1"/>
                  </a:solidFill>
                  <a:latin typeface="+mj-lt"/>
                </a:rPr>
                <a:t>Computer-</a:t>
              </a:r>
              <a:br>
                <a:rPr lang="de-DE" sz="1600" dirty="0">
                  <a:solidFill>
                    <a:schemeClr val="bg1"/>
                  </a:solidFill>
                  <a:latin typeface="+mj-lt"/>
                </a:rPr>
              </a:br>
              <a:r>
                <a:rPr lang="de-DE" sz="1600" dirty="0">
                  <a:solidFill>
                    <a:schemeClr val="bg1"/>
                  </a:solidFill>
                  <a:latin typeface="+mj-lt"/>
                </a:rPr>
                <a:t>Analyse</a:t>
              </a:r>
            </a:p>
          </p:txBody>
        </p:sp>
        <p:pic>
          <p:nvPicPr>
            <p:cNvPr id="14" name="Grafik 13">
              <a:extLst>
                <a:ext uri="{FF2B5EF4-FFF2-40B4-BE49-F238E27FC236}">
                  <a16:creationId xmlns:a16="http://schemas.microsoft.com/office/drawing/2014/main" id="{D959FD8D-A46A-4C8A-9E6D-42D4520A4F91}"/>
                </a:ext>
              </a:extLst>
            </p:cNvPr>
            <p:cNvPicPr>
              <a:picLocks noChangeAspect="1"/>
            </p:cNvPicPr>
            <p:nvPr/>
          </p:nvPicPr>
          <p:blipFill>
            <a:blip r:embed="rId3"/>
            <a:stretch>
              <a:fillRect/>
            </a:stretch>
          </p:blipFill>
          <p:spPr>
            <a:xfrm>
              <a:off x="9179273" y="4922812"/>
              <a:ext cx="733151" cy="584775"/>
            </a:xfrm>
            <a:prstGeom prst="rect">
              <a:avLst/>
            </a:prstGeom>
            <a:grpFill/>
          </p:spPr>
        </p:pic>
      </p:grpSp>
      <p:grpSp>
        <p:nvGrpSpPr>
          <p:cNvPr id="44" name="Gruppieren 43">
            <a:extLst>
              <a:ext uri="{FF2B5EF4-FFF2-40B4-BE49-F238E27FC236}">
                <a16:creationId xmlns:a16="http://schemas.microsoft.com/office/drawing/2014/main" id="{42F2BA7F-FB09-4027-B638-F4C2E8B643FD}"/>
              </a:ext>
            </a:extLst>
          </p:cNvPr>
          <p:cNvGrpSpPr/>
          <p:nvPr/>
        </p:nvGrpSpPr>
        <p:grpSpPr>
          <a:xfrm>
            <a:off x="7992966" y="3717032"/>
            <a:ext cx="1338828" cy="1123760"/>
            <a:chOff x="7328946" y="2850936"/>
            <a:chExt cx="1338828" cy="1475225"/>
          </a:xfrm>
          <a:solidFill>
            <a:schemeClr val="accent5">
              <a:lumMod val="75000"/>
            </a:schemeClr>
          </a:solidFill>
        </p:grpSpPr>
        <p:sp>
          <p:nvSpPr>
            <p:cNvPr id="42" name="Rechteck: abgerundete Ecken 41">
              <a:extLst>
                <a:ext uri="{FF2B5EF4-FFF2-40B4-BE49-F238E27FC236}">
                  <a16:creationId xmlns:a16="http://schemas.microsoft.com/office/drawing/2014/main" id="{2EFA4F5E-35AE-4352-8B77-1A0BE49A91B4}"/>
                </a:ext>
              </a:extLst>
            </p:cNvPr>
            <p:cNvSpPr/>
            <p:nvPr/>
          </p:nvSpPr>
          <p:spPr>
            <a:xfrm>
              <a:off x="7328946" y="2850936"/>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3280231-96E7-4446-A7D8-C4CB6953AC23}"/>
                </a:ext>
              </a:extLst>
            </p:cNvPr>
            <p:cNvSpPr txBox="1"/>
            <p:nvPr/>
          </p:nvSpPr>
          <p:spPr>
            <a:xfrm>
              <a:off x="7328946" y="3861068"/>
              <a:ext cx="1338828" cy="338552"/>
            </a:xfrm>
            <a:prstGeom prst="rect">
              <a:avLst/>
            </a:prstGeom>
            <a:grpFill/>
          </p:spPr>
          <p:txBody>
            <a:bodyPr wrap="none" rtlCol="0">
              <a:spAutoFit/>
            </a:bodyPr>
            <a:lstStyle/>
            <a:p>
              <a:r>
                <a:rPr lang="de-DE" sz="1600" dirty="0">
                  <a:solidFill>
                    <a:schemeClr val="bg1"/>
                  </a:solidFill>
                  <a:latin typeface="+mj-lt"/>
                </a:rPr>
                <a:t>Visualisierung</a:t>
              </a:r>
            </a:p>
          </p:txBody>
        </p:sp>
        <p:pic>
          <p:nvPicPr>
            <p:cNvPr id="13" name="Grafik 12">
              <a:extLst>
                <a:ext uri="{FF2B5EF4-FFF2-40B4-BE49-F238E27FC236}">
                  <a16:creationId xmlns:a16="http://schemas.microsoft.com/office/drawing/2014/main" id="{8F5D562E-A286-4F43-A61F-AFAB6CC553E1}"/>
                </a:ext>
              </a:extLst>
            </p:cNvPr>
            <p:cNvPicPr>
              <a:picLocks noChangeAspect="1"/>
            </p:cNvPicPr>
            <p:nvPr/>
          </p:nvPicPr>
          <p:blipFill>
            <a:blip r:embed="rId4"/>
            <a:stretch>
              <a:fillRect/>
            </a:stretch>
          </p:blipFill>
          <p:spPr>
            <a:xfrm>
              <a:off x="7693252" y="2987344"/>
              <a:ext cx="614765" cy="915056"/>
            </a:xfrm>
            <a:prstGeom prst="rect">
              <a:avLst/>
            </a:prstGeom>
            <a:grpFill/>
          </p:spPr>
        </p:pic>
      </p:grpSp>
      <p:sp>
        <p:nvSpPr>
          <p:cNvPr id="98" name="Rechteck: abgerundete Ecken 97">
            <a:extLst>
              <a:ext uri="{FF2B5EF4-FFF2-40B4-BE49-F238E27FC236}">
                <a16:creationId xmlns:a16="http://schemas.microsoft.com/office/drawing/2014/main" id="{688DF0FD-EDC7-4B50-A3B6-EA5A38CCF795}"/>
              </a:ext>
            </a:extLst>
          </p:cNvPr>
          <p:cNvSpPr/>
          <p:nvPr/>
        </p:nvSpPr>
        <p:spPr>
          <a:xfrm>
            <a:off x="5901057" y="3717032"/>
            <a:ext cx="1326646" cy="111395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2" name="Gruppieren 101">
            <a:extLst>
              <a:ext uri="{FF2B5EF4-FFF2-40B4-BE49-F238E27FC236}">
                <a16:creationId xmlns:a16="http://schemas.microsoft.com/office/drawing/2014/main" id="{66DAF911-C536-475D-9401-9191A24BEF69}"/>
              </a:ext>
            </a:extLst>
          </p:cNvPr>
          <p:cNvGrpSpPr/>
          <p:nvPr/>
        </p:nvGrpSpPr>
        <p:grpSpPr>
          <a:xfrm>
            <a:off x="3431704" y="5307541"/>
            <a:ext cx="1338828" cy="1158174"/>
            <a:chOff x="10503236" y="2877603"/>
            <a:chExt cx="1338828" cy="1475225"/>
          </a:xfrm>
          <a:solidFill>
            <a:srgbClr val="FFFF00"/>
          </a:solidFill>
        </p:grpSpPr>
        <p:sp>
          <p:nvSpPr>
            <p:cNvPr id="103" name="Rechteck: abgerundete Ecken 102">
              <a:extLst>
                <a:ext uri="{FF2B5EF4-FFF2-40B4-BE49-F238E27FC236}">
                  <a16:creationId xmlns:a16="http://schemas.microsoft.com/office/drawing/2014/main" id="{591D65C0-A592-48ED-803D-E3DF8A6661D7}"/>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Textfeld 104">
              <a:extLst>
                <a:ext uri="{FF2B5EF4-FFF2-40B4-BE49-F238E27FC236}">
                  <a16:creationId xmlns:a16="http://schemas.microsoft.com/office/drawing/2014/main" id="{E01CE247-C128-48CC-913F-70E84C94A1DF}"/>
                </a:ext>
              </a:extLst>
            </p:cNvPr>
            <p:cNvSpPr txBox="1"/>
            <p:nvPr/>
          </p:nvSpPr>
          <p:spPr>
            <a:xfrm>
              <a:off x="10517265" y="3328138"/>
              <a:ext cx="1287532" cy="744858"/>
            </a:xfrm>
            <a:prstGeom prst="rect">
              <a:avLst/>
            </a:prstGeom>
            <a:grpFill/>
          </p:spPr>
          <p:txBody>
            <a:bodyPr wrap="none" rtlCol="0">
              <a:spAutoFit/>
            </a:bodyPr>
            <a:lstStyle/>
            <a:p>
              <a:pPr algn="ctr"/>
              <a:r>
                <a:rPr lang="de-DE" sz="1600" dirty="0">
                  <a:latin typeface="+mj-lt"/>
                </a:rPr>
                <a:t>Gesundheits-</a:t>
              </a:r>
              <a:br>
                <a:rPr lang="de-DE" sz="1600" dirty="0">
                  <a:latin typeface="+mj-lt"/>
                </a:rPr>
              </a:br>
              <a:r>
                <a:rPr lang="de-DE" sz="1600" dirty="0">
                  <a:latin typeface="+mj-lt"/>
                </a:rPr>
                <a:t>Akte</a:t>
              </a:r>
            </a:p>
          </p:txBody>
        </p:sp>
      </p:grpSp>
      <p:cxnSp>
        <p:nvCxnSpPr>
          <p:cNvPr id="107" name="Gerader Verbinder 106">
            <a:extLst>
              <a:ext uri="{FF2B5EF4-FFF2-40B4-BE49-F238E27FC236}">
                <a16:creationId xmlns:a16="http://schemas.microsoft.com/office/drawing/2014/main" id="{4BCBD818-4029-4617-B4E8-E9D26C247820}"/>
              </a:ext>
            </a:extLst>
          </p:cNvPr>
          <p:cNvCxnSpPr>
            <a:stCxn id="33" idx="3"/>
            <a:endCxn id="37" idx="1"/>
          </p:cNvCxnSpPr>
          <p:nvPr/>
        </p:nvCxnSpPr>
        <p:spPr>
          <a:xfrm>
            <a:off x="7215445" y="2700929"/>
            <a:ext cx="766122" cy="999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E48E9451-2F50-456C-A64F-A98AE46DDE8C}"/>
              </a:ext>
            </a:extLst>
          </p:cNvPr>
          <p:cNvCxnSpPr>
            <a:cxnSpLocks/>
            <a:stCxn id="37" idx="3"/>
          </p:cNvCxnSpPr>
          <p:nvPr/>
        </p:nvCxnSpPr>
        <p:spPr>
          <a:xfrm>
            <a:off x="9327250" y="2710920"/>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uppieren 109">
            <a:extLst>
              <a:ext uri="{FF2B5EF4-FFF2-40B4-BE49-F238E27FC236}">
                <a16:creationId xmlns:a16="http://schemas.microsoft.com/office/drawing/2014/main" id="{C6AE7CB1-9C45-4DE5-9F02-D828F7631B0E}"/>
              </a:ext>
            </a:extLst>
          </p:cNvPr>
          <p:cNvGrpSpPr/>
          <p:nvPr/>
        </p:nvGrpSpPr>
        <p:grpSpPr>
          <a:xfrm>
            <a:off x="7952108" y="5363652"/>
            <a:ext cx="1344292" cy="1113951"/>
            <a:chOff x="4565016" y="4835329"/>
            <a:chExt cx="1344292" cy="1113951"/>
          </a:xfrm>
          <a:solidFill>
            <a:schemeClr val="accent2">
              <a:lumMod val="75000"/>
            </a:schemeClr>
          </a:solidFill>
        </p:grpSpPr>
        <p:sp>
          <p:nvSpPr>
            <p:cNvPr id="111" name="Rechteck: abgerundete Ecken 110">
              <a:extLst>
                <a:ext uri="{FF2B5EF4-FFF2-40B4-BE49-F238E27FC236}">
                  <a16:creationId xmlns:a16="http://schemas.microsoft.com/office/drawing/2014/main" id="{D0522709-8E66-4DBF-A3A3-A3073F3E8192}"/>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Textfeld 111">
              <a:extLst>
                <a:ext uri="{FF2B5EF4-FFF2-40B4-BE49-F238E27FC236}">
                  <a16:creationId xmlns:a16="http://schemas.microsoft.com/office/drawing/2014/main" id="{EFCB4E83-A30C-4497-8528-4CA35B2472A9}"/>
                </a:ext>
              </a:extLst>
            </p:cNvPr>
            <p:cNvSpPr txBox="1"/>
            <p:nvPr/>
          </p:nvSpPr>
          <p:spPr>
            <a:xfrm>
              <a:off x="4759636" y="5600718"/>
              <a:ext cx="950901" cy="338554"/>
            </a:xfrm>
            <a:prstGeom prst="rect">
              <a:avLst/>
            </a:prstGeom>
            <a:grpFill/>
          </p:spPr>
          <p:txBody>
            <a:bodyPr wrap="none" rtlCol="0">
              <a:spAutoFit/>
            </a:bodyPr>
            <a:lstStyle/>
            <a:p>
              <a:r>
                <a:rPr lang="de-DE" sz="1600" dirty="0">
                  <a:solidFill>
                    <a:schemeClr val="bg1"/>
                  </a:solidFill>
                  <a:latin typeface="+mj-lt"/>
                </a:rPr>
                <a:t>Diagnose</a:t>
              </a:r>
            </a:p>
          </p:txBody>
        </p:sp>
      </p:grpSp>
      <p:cxnSp>
        <p:nvCxnSpPr>
          <p:cNvPr id="122" name="Gerader Verbinder 121">
            <a:extLst>
              <a:ext uri="{FF2B5EF4-FFF2-40B4-BE49-F238E27FC236}">
                <a16:creationId xmlns:a16="http://schemas.microsoft.com/office/drawing/2014/main" id="{FFD5FBEB-7C43-42D7-990F-0FBA5D3761DC}"/>
              </a:ext>
            </a:extLst>
          </p:cNvPr>
          <p:cNvCxnSpPr>
            <a:cxnSpLocks/>
            <a:stCxn id="28" idx="2"/>
            <a:endCxn id="15" idx="0"/>
          </p:cNvCxnSpPr>
          <p:nvPr/>
        </p:nvCxnSpPr>
        <p:spPr>
          <a:xfrm flipH="1">
            <a:off x="4107605" y="3209541"/>
            <a:ext cx="8548" cy="3634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F6F5E4B3-EFFC-49AD-8CE3-D207F7F5B434}"/>
              </a:ext>
            </a:extLst>
          </p:cNvPr>
          <p:cNvCxnSpPr>
            <a:stCxn id="15" idx="4"/>
            <a:endCxn id="103" idx="0"/>
          </p:cNvCxnSpPr>
          <p:nvPr/>
        </p:nvCxnSpPr>
        <p:spPr>
          <a:xfrm flipH="1">
            <a:off x="4101118" y="4957519"/>
            <a:ext cx="6487" cy="35002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8E4436DB-DC10-4A02-9714-BB56DF9459A1}"/>
              </a:ext>
            </a:extLst>
          </p:cNvPr>
          <p:cNvCxnSpPr>
            <a:stCxn id="33" idx="1"/>
            <a:endCxn id="15" idx="7"/>
          </p:cNvCxnSpPr>
          <p:nvPr/>
        </p:nvCxnSpPr>
        <p:spPr>
          <a:xfrm flipH="1">
            <a:off x="4597100" y="2700929"/>
            <a:ext cx="1291699" cy="107484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8F2C9BE3-4F02-4FDF-88BE-A8B888323CF1}"/>
              </a:ext>
            </a:extLst>
          </p:cNvPr>
          <p:cNvCxnSpPr>
            <a:stCxn id="98" idx="1"/>
            <a:endCxn id="15" idx="6"/>
          </p:cNvCxnSpPr>
          <p:nvPr/>
        </p:nvCxnSpPr>
        <p:spPr>
          <a:xfrm flipH="1" flipV="1">
            <a:off x="4799856" y="4265268"/>
            <a:ext cx="1101201" cy="874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3CB4ED68-0140-4AFB-9C1B-CECBFB511D28}"/>
              </a:ext>
            </a:extLst>
          </p:cNvPr>
          <p:cNvCxnSpPr>
            <a:stCxn id="31" idx="1"/>
            <a:endCxn id="15" idx="5"/>
          </p:cNvCxnSpPr>
          <p:nvPr/>
        </p:nvCxnSpPr>
        <p:spPr>
          <a:xfrm flipH="1" flipV="1">
            <a:off x="4597100" y="4754763"/>
            <a:ext cx="1282876" cy="11560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1E1FCF13-43B4-4CC5-A24C-FBEC9F1C82CE}"/>
              </a:ext>
            </a:extLst>
          </p:cNvPr>
          <p:cNvCxnSpPr>
            <a:stCxn id="98" idx="3"/>
            <a:endCxn id="42" idx="1"/>
          </p:cNvCxnSpPr>
          <p:nvPr/>
        </p:nvCxnSpPr>
        <p:spPr>
          <a:xfrm>
            <a:off x="7227703" y="4274008"/>
            <a:ext cx="765263" cy="490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69390E2F-BEFA-4DD9-B1E9-A50CE8E86A81}"/>
              </a:ext>
            </a:extLst>
          </p:cNvPr>
          <p:cNvCxnSpPr>
            <a:stCxn id="31" idx="3"/>
            <a:endCxn id="111" idx="1"/>
          </p:cNvCxnSpPr>
          <p:nvPr/>
        </p:nvCxnSpPr>
        <p:spPr>
          <a:xfrm>
            <a:off x="7224268" y="5910773"/>
            <a:ext cx="727840" cy="9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B9A78230-70E4-47F6-B008-4F5EB0AD2C59}"/>
              </a:ext>
            </a:extLst>
          </p:cNvPr>
          <p:cNvCxnSpPr>
            <a:cxnSpLocks/>
            <a:stCxn id="111" idx="3"/>
          </p:cNvCxnSpPr>
          <p:nvPr/>
        </p:nvCxnSpPr>
        <p:spPr>
          <a:xfrm>
            <a:off x="9296400" y="5920628"/>
            <a:ext cx="633314" cy="341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74C8E2EC-14D3-4935-A419-D441289F9C37}"/>
              </a:ext>
            </a:extLst>
          </p:cNvPr>
          <p:cNvCxnSpPr>
            <a:stCxn id="25" idx="2"/>
            <a:endCxn id="98" idx="0"/>
          </p:cNvCxnSpPr>
          <p:nvPr/>
        </p:nvCxnSpPr>
        <p:spPr>
          <a:xfrm>
            <a:off x="6557690" y="3248199"/>
            <a:ext cx="6690" cy="468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5B8F0781-9086-4E1A-B591-FB6A1CECCF43}"/>
              </a:ext>
            </a:extLst>
          </p:cNvPr>
          <p:cNvCxnSpPr>
            <a:stCxn id="98" idx="2"/>
            <a:endCxn id="31" idx="0"/>
          </p:cNvCxnSpPr>
          <p:nvPr/>
        </p:nvCxnSpPr>
        <p:spPr>
          <a:xfrm flipH="1">
            <a:off x="6552122" y="4830983"/>
            <a:ext cx="12258" cy="522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mit Pfeil 82">
            <a:extLst>
              <a:ext uri="{FF2B5EF4-FFF2-40B4-BE49-F238E27FC236}">
                <a16:creationId xmlns:a16="http://schemas.microsoft.com/office/drawing/2014/main" id="{75838F0F-CEFF-4926-9634-7BBF3AA00165}"/>
              </a:ext>
            </a:extLst>
          </p:cNvPr>
          <p:cNvCxnSpPr/>
          <p:nvPr/>
        </p:nvCxnSpPr>
        <p:spPr>
          <a:xfrm>
            <a:off x="6567691" y="3263685"/>
            <a:ext cx="12258" cy="4591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DD8EEC95-8291-4330-93E8-CDEDCA012137}"/>
              </a:ext>
            </a:extLst>
          </p:cNvPr>
          <p:cNvCxnSpPr>
            <a:cxnSpLocks/>
          </p:cNvCxnSpPr>
          <p:nvPr/>
        </p:nvCxnSpPr>
        <p:spPr>
          <a:xfrm flipH="1">
            <a:off x="6567691" y="4836764"/>
            <a:ext cx="12258" cy="5228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Foliennummernplatzhalter 5">
            <a:extLst>
              <a:ext uri="{FF2B5EF4-FFF2-40B4-BE49-F238E27FC236}">
                <a16:creationId xmlns:a16="http://schemas.microsoft.com/office/drawing/2014/main" id="{61E667D4-3799-4147-A7B8-BD835743485E}"/>
              </a:ext>
            </a:extLst>
          </p:cNvPr>
          <p:cNvSpPr txBox="1">
            <a:spLocks/>
          </p:cNvSpPr>
          <p:nvPr/>
        </p:nvSpPr>
        <p:spPr>
          <a:xfrm>
            <a:off x="10023156" y="6356353"/>
            <a:ext cx="1016000" cy="313007"/>
          </a:xfrm>
          <a:prstGeom prst="rect">
            <a:avLst/>
          </a:prstGeom>
        </p:spPr>
        <p:txBody>
          <a:bodyPr vert="horz" lIns="0" tIns="0" rIns="0" bIns="0" anchor="b"/>
          <a:lstStyle>
            <a:defPPr>
              <a:defRPr lang="de-DE"/>
            </a:defPPr>
            <a:lvl1pPr marL="0" algn="r" defTabSz="914400" rtl="0" eaLnBrk="1" latinLnBrk="0" hangingPunct="1">
              <a:defRPr kumimoji="0" sz="9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9DF3C5-EB9C-42D5-B6E3-C5B7910FC980}" type="slidenum">
              <a:rPr lang="de-DE" smtClean="0"/>
              <a:pPr/>
              <a:t>4</a:t>
            </a:fld>
            <a:endParaRPr lang="de-DE" dirty="0"/>
          </a:p>
        </p:txBody>
      </p:sp>
      <p:grpSp>
        <p:nvGrpSpPr>
          <p:cNvPr id="57" name="Gruppieren 56">
            <a:extLst>
              <a:ext uri="{FF2B5EF4-FFF2-40B4-BE49-F238E27FC236}">
                <a16:creationId xmlns:a16="http://schemas.microsoft.com/office/drawing/2014/main" id="{44C94AF8-F19C-463B-A07A-7F660413426D}"/>
              </a:ext>
            </a:extLst>
          </p:cNvPr>
          <p:cNvGrpSpPr/>
          <p:nvPr/>
        </p:nvGrpSpPr>
        <p:grpSpPr>
          <a:xfrm>
            <a:off x="9840416" y="2132856"/>
            <a:ext cx="1338828" cy="1264651"/>
            <a:chOff x="10503236" y="2877603"/>
            <a:chExt cx="1338828" cy="1475225"/>
          </a:xfrm>
          <a:solidFill>
            <a:srgbClr val="FFFF00"/>
          </a:solidFill>
        </p:grpSpPr>
        <p:sp>
          <p:nvSpPr>
            <p:cNvPr id="58" name="Rechteck: abgerundete Ecken 57">
              <a:extLst>
                <a:ext uri="{FF2B5EF4-FFF2-40B4-BE49-F238E27FC236}">
                  <a16:creationId xmlns:a16="http://schemas.microsoft.com/office/drawing/2014/main" id="{E0EA5977-0857-4810-A982-A2776145D991}"/>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9" name="Grafik 58">
              <a:extLst>
                <a:ext uri="{FF2B5EF4-FFF2-40B4-BE49-F238E27FC236}">
                  <a16:creationId xmlns:a16="http://schemas.microsoft.com/office/drawing/2014/main" id="{909DAD81-6BA7-4686-ADA0-3BED332EAD46}"/>
                </a:ext>
              </a:extLst>
            </p:cNvPr>
            <p:cNvPicPr>
              <a:picLocks noChangeAspect="1"/>
            </p:cNvPicPr>
            <p:nvPr/>
          </p:nvPicPr>
          <p:blipFill>
            <a:blip r:embed="rId5"/>
            <a:stretch>
              <a:fillRect/>
            </a:stretch>
          </p:blipFill>
          <p:spPr>
            <a:xfrm>
              <a:off x="10842892" y="2946460"/>
              <a:ext cx="619125" cy="828675"/>
            </a:xfrm>
            <a:prstGeom prst="rect">
              <a:avLst/>
            </a:prstGeom>
            <a:grpFill/>
          </p:spPr>
        </p:pic>
        <p:sp>
          <p:nvSpPr>
            <p:cNvPr id="68" name="Textfeld 67">
              <a:extLst>
                <a:ext uri="{FF2B5EF4-FFF2-40B4-BE49-F238E27FC236}">
                  <a16:creationId xmlns:a16="http://schemas.microsoft.com/office/drawing/2014/main" id="{9217F61F-B8AA-494E-86EB-9449702ACBD8}"/>
                </a:ext>
              </a:extLst>
            </p:cNvPr>
            <p:cNvSpPr txBox="1"/>
            <p:nvPr/>
          </p:nvSpPr>
          <p:spPr>
            <a:xfrm>
              <a:off x="10825040" y="3717582"/>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grpSp>
        <p:nvGrpSpPr>
          <p:cNvPr id="69" name="Gruppieren 68">
            <a:extLst>
              <a:ext uri="{FF2B5EF4-FFF2-40B4-BE49-F238E27FC236}">
                <a16:creationId xmlns:a16="http://schemas.microsoft.com/office/drawing/2014/main" id="{D573DF1C-E6D2-4E54-BCFE-435639C2460C}"/>
              </a:ext>
            </a:extLst>
          </p:cNvPr>
          <p:cNvGrpSpPr/>
          <p:nvPr/>
        </p:nvGrpSpPr>
        <p:grpSpPr>
          <a:xfrm>
            <a:off x="9908699" y="4941168"/>
            <a:ext cx="1338828" cy="1264651"/>
            <a:chOff x="10503236" y="2877603"/>
            <a:chExt cx="1338828" cy="1475225"/>
          </a:xfrm>
          <a:solidFill>
            <a:srgbClr val="FFFF00"/>
          </a:solidFill>
        </p:grpSpPr>
        <p:sp>
          <p:nvSpPr>
            <p:cNvPr id="70" name="Rechteck: abgerundete Ecken 69">
              <a:extLst>
                <a:ext uri="{FF2B5EF4-FFF2-40B4-BE49-F238E27FC236}">
                  <a16:creationId xmlns:a16="http://schemas.microsoft.com/office/drawing/2014/main" id="{229A6A20-8603-4917-8D36-5214C7DBF057}"/>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 name="Grafik 70">
              <a:extLst>
                <a:ext uri="{FF2B5EF4-FFF2-40B4-BE49-F238E27FC236}">
                  <a16:creationId xmlns:a16="http://schemas.microsoft.com/office/drawing/2014/main" id="{68559FBD-037C-4578-A739-866A2C60629A}"/>
                </a:ext>
              </a:extLst>
            </p:cNvPr>
            <p:cNvPicPr>
              <a:picLocks noChangeAspect="1"/>
            </p:cNvPicPr>
            <p:nvPr/>
          </p:nvPicPr>
          <p:blipFill>
            <a:blip r:embed="rId5"/>
            <a:stretch>
              <a:fillRect/>
            </a:stretch>
          </p:blipFill>
          <p:spPr>
            <a:xfrm>
              <a:off x="10842892" y="2946460"/>
              <a:ext cx="619125" cy="828675"/>
            </a:xfrm>
            <a:prstGeom prst="rect">
              <a:avLst/>
            </a:prstGeom>
            <a:grpFill/>
          </p:spPr>
        </p:pic>
        <p:sp>
          <p:nvSpPr>
            <p:cNvPr id="72" name="Textfeld 71">
              <a:extLst>
                <a:ext uri="{FF2B5EF4-FFF2-40B4-BE49-F238E27FC236}">
                  <a16:creationId xmlns:a16="http://schemas.microsoft.com/office/drawing/2014/main" id="{1107EC43-AE5D-4BE5-886B-B1F965D5F85C}"/>
                </a:ext>
              </a:extLst>
            </p:cNvPr>
            <p:cNvSpPr txBox="1"/>
            <p:nvPr/>
          </p:nvSpPr>
          <p:spPr>
            <a:xfrm>
              <a:off x="10638708" y="3717582"/>
              <a:ext cx="1044645" cy="584775"/>
            </a:xfrm>
            <a:prstGeom prst="rect">
              <a:avLst/>
            </a:prstGeom>
            <a:grpFill/>
          </p:spPr>
          <p:txBody>
            <a:bodyPr wrap="none" rtlCol="0">
              <a:spAutoFit/>
            </a:bodyPr>
            <a:lstStyle/>
            <a:p>
              <a:pPr algn="ctr"/>
              <a:r>
                <a:rPr lang="de-DE" sz="1600" dirty="0">
                  <a:latin typeface="+mj-lt"/>
                </a:rPr>
                <a:t>Patienten-</a:t>
              </a:r>
              <a:br>
                <a:rPr lang="de-DE" sz="1600" dirty="0">
                  <a:latin typeface="+mj-lt"/>
                </a:rPr>
              </a:br>
              <a:r>
                <a:rPr lang="de-DE" sz="1600" dirty="0">
                  <a:latin typeface="+mj-lt"/>
                </a:rPr>
                <a:t>Akte</a:t>
              </a:r>
            </a:p>
          </p:txBody>
        </p:sp>
      </p:grpSp>
      <p:grpSp>
        <p:nvGrpSpPr>
          <p:cNvPr id="73" name="Gruppieren 72">
            <a:extLst>
              <a:ext uri="{FF2B5EF4-FFF2-40B4-BE49-F238E27FC236}">
                <a16:creationId xmlns:a16="http://schemas.microsoft.com/office/drawing/2014/main" id="{D04342D4-ADE6-4457-948C-ABC500BD67DF}"/>
              </a:ext>
            </a:extLst>
          </p:cNvPr>
          <p:cNvGrpSpPr/>
          <p:nvPr/>
        </p:nvGrpSpPr>
        <p:grpSpPr>
          <a:xfrm>
            <a:off x="9861742" y="3526262"/>
            <a:ext cx="1338828" cy="1264651"/>
            <a:chOff x="10503236" y="2877603"/>
            <a:chExt cx="1338828" cy="1475225"/>
          </a:xfrm>
          <a:solidFill>
            <a:srgbClr val="FFFF00"/>
          </a:solidFill>
        </p:grpSpPr>
        <p:sp>
          <p:nvSpPr>
            <p:cNvPr id="74" name="Rechteck: abgerundete Ecken 73">
              <a:extLst>
                <a:ext uri="{FF2B5EF4-FFF2-40B4-BE49-F238E27FC236}">
                  <a16:creationId xmlns:a16="http://schemas.microsoft.com/office/drawing/2014/main" id="{AA990BB6-D71D-454B-BAFE-92E6717DDA46}"/>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 name="Grafik 74">
              <a:extLst>
                <a:ext uri="{FF2B5EF4-FFF2-40B4-BE49-F238E27FC236}">
                  <a16:creationId xmlns:a16="http://schemas.microsoft.com/office/drawing/2014/main" id="{63E2B8F3-47FD-45AE-A24E-8DF6A37FD4D5}"/>
                </a:ext>
              </a:extLst>
            </p:cNvPr>
            <p:cNvPicPr>
              <a:picLocks noChangeAspect="1"/>
            </p:cNvPicPr>
            <p:nvPr/>
          </p:nvPicPr>
          <p:blipFill>
            <a:blip r:embed="rId5"/>
            <a:stretch>
              <a:fillRect/>
            </a:stretch>
          </p:blipFill>
          <p:spPr>
            <a:xfrm>
              <a:off x="10842892" y="2946460"/>
              <a:ext cx="619125" cy="828675"/>
            </a:xfrm>
            <a:prstGeom prst="rect">
              <a:avLst/>
            </a:prstGeom>
            <a:grpFill/>
          </p:spPr>
        </p:pic>
        <p:sp>
          <p:nvSpPr>
            <p:cNvPr id="76" name="Textfeld 75">
              <a:extLst>
                <a:ext uri="{FF2B5EF4-FFF2-40B4-BE49-F238E27FC236}">
                  <a16:creationId xmlns:a16="http://schemas.microsoft.com/office/drawing/2014/main" id="{645CB94F-4908-4531-B2F5-4209E2C734C0}"/>
                </a:ext>
              </a:extLst>
            </p:cNvPr>
            <p:cNvSpPr txBox="1"/>
            <p:nvPr/>
          </p:nvSpPr>
          <p:spPr>
            <a:xfrm>
              <a:off x="10825040" y="3688123"/>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cxnSp>
        <p:nvCxnSpPr>
          <p:cNvPr id="77" name="Gerader Verbinder 76">
            <a:extLst>
              <a:ext uri="{FF2B5EF4-FFF2-40B4-BE49-F238E27FC236}">
                <a16:creationId xmlns:a16="http://schemas.microsoft.com/office/drawing/2014/main" id="{F98663F1-D0A1-470E-A623-E27A6EB3A0C9}"/>
              </a:ext>
            </a:extLst>
          </p:cNvPr>
          <p:cNvCxnSpPr>
            <a:cxnSpLocks/>
          </p:cNvCxnSpPr>
          <p:nvPr/>
        </p:nvCxnSpPr>
        <p:spPr>
          <a:xfrm>
            <a:off x="9336471" y="4260224"/>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F5070A16-DB2B-430D-9D99-72FFBCF608F2}"/>
              </a:ext>
            </a:extLst>
          </p:cNvPr>
          <p:cNvSpPr txBox="1"/>
          <p:nvPr/>
        </p:nvSpPr>
        <p:spPr>
          <a:xfrm>
            <a:off x="6029786" y="3861048"/>
            <a:ext cx="1216936" cy="830997"/>
          </a:xfrm>
          <a:prstGeom prst="rect">
            <a:avLst/>
          </a:prstGeom>
          <a:solidFill>
            <a:schemeClr val="accent5">
              <a:lumMod val="75000"/>
            </a:schemeClr>
          </a:solidFill>
        </p:spPr>
        <p:txBody>
          <a:bodyPr wrap="none" rtlCol="0">
            <a:spAutoFit/>
          </a:bodyPr>
          <a:lstStyle/>
          <a:p>
            <a:r>
              <a:rPr lang="de-DE" sz="1600" dirty="0">
                <a:solidFill>
                  <a:schemeClr val="bg1"/>
                </a:solidFill>
                <a:latin typeface="+mj-lt"/>
              </a:rPr>
              <a:t>Radiologen</a:t>
            </a:r>
            <a:br>
              <a:rPr lang="de-DE" sz="1600" dirty="0">
                <a:solidFill>
                  <a:schemeClr val="bg1"/>
                </a:solidFill>
                <a:latin typeface="+mj-lt"/>
              </a:rPr>
            </a:br>
            <a:r>
              <a:rPr lang="de-DE" sz="1600" dirty="0">
                <a:solidFill>
                  <a:schemeClr val="bg1"/>
                </a:solidFill>
                <a:latin typeface="+mj-lt"/>
              </a:rPr>
              <a:t>Psychologen</a:t>
            </a:r>
            <a:br>
              <a:rPr lang="de-DE" sz="1600" dirty="0">
                <a:solidFill>
                  <a:schemeClr val="bg1"/>
                </a:solidFill>
                <a:latin typeface="+mj-lt"/>
              </a:rPr>
            </a:br>
            <a:r>
              <a:rPr lang="de-DE" sz="1600" dirty="0">
                <a:solidFill>
                  <a:schemeClr val="bg1"/>
                </a:solidFill>
                <a:latin typeface="+mj-lt"/>
              </a:rPr>
              <a:t>…</a:t>
            </a:r>
          </a:p>
        </p:txBody>
      </p:sp>
    </p:spTree>
    <p:extLst>
      <p:ext uri="{BB962C8B-B14F-4D97-AF65-F5344CB8AC3E}">
        <p14:creationId xmlns:p14="http://schemas.microsoft.com/office/powerpoint/2010/main" val="312229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F939D-A3E8-4C5F-B842-06F7E127A4FF}"/>
              </a:ext>
            </a:extLst>
          </p:cNvPr>
          <p:cNvSpPr>
            <a:spLocks noGrp="1"/>
          </p:cNvSpPr>
          <p:nvPr>
            <p:ph type="title"/>
          </p:nvPr>
        </p:nvSpPr>
        <p:spPr>
          <a:xfrm>
            <a:off x="589241" y="733132"/>
            <a:ext cx="10972800" cy="928854"/>
          </a:xfrm>
        </p:spPr>
        <p:txBody>
          <a:bodyPr>
            <a:normAutofit/>
          </a:bodyPr>
          <a:lstStyle/>
          <a:p>
            <a:r>
              <a:rPr lang="de-DE" sz="4000" dirty="0"/>
              <a:t>Gesundheitswesen - Aktuell</a:t>
            </a:r>
          </a:p>
        </p:txBody>
      </p:sp>
      <p:sp>
        <p:nvSpPr>
          <p:cNvPr id="4" name="Datumsplatzhalter 3">
            <a:extLst>
              <a:ext uri="{FF2B5EF4-FFF2-40B4-BE49-F238E27FC236}">
                <a16:creationId xmlns:a16="http://schemas.microsoft.com/office/drawing/2014/main" id="{99D6D125-E7DA-4AE4-B791-82DC63243AD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08D92645-7579-44EE-BD37-3A617AB7E7D5}"/>
              </a:ext>
            </a:extLst>
          </p:cNvPr>
          <p:cNvSpPr>
            <a:spLocks noGrp="1"/>
          </p:cNvSpPr>
          <p:nvPr>
            <p:ph type="ftr" sz="quarter" idx="11"/>
          </p:nvPr>
        </p:nvSpPr>
        <p:spPr/>
        <p:txBody>
          <a:bodyPr/>
          <a:lstStyle/>
          <a:p>
            <a:r>
              <a:rPr lang="de-DE"/>
              <a:t>Senioren Online Reichenbach/Fils, Bernhard Peitz</a:t>
            </a:r>
          </a:p>
        </p:txBody>
      </p:sp>
      <p:sp>
        <p:nvSpPr>
          <p:cNvPr id="15" name="Ellipse 14">
            <a:extLst>
              <a:ext uri="{FF2B5EF4-FFF2-40B4-BE49-F238E27FC236}">
                <a16:creationId xmlns:a16="http://schemas.microsoft.com/office/drawing/2014/main" id="{4CAF5A5F-69E0-4132-AB4E-D7FAE10F1338}"/>
              </a:ext>
            </a:extLst>
          </p:cNvPr>
          <p:cNvSpPr/>
          <p:nvPr/>
        </p:nvSpPr>
        <p:spPr>
          <a:xfrm>
            <a:off x="3415353" y="3573016"/>
            <a:ext cx="1384503" cy="138450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Patient</a:t>
            </a:r>
          </a:p>
        </p:txBody>
      </p:sp>
      <p:grpSp>
        <p:nvGrpSpPr>
          <p:cNvPr id="10" name="Gruppieren 9">
            <a:extLst>
              <a:ext uri="{FF2B5EF4-FFF2-40B4-BE49-F238E27FC236}">
                <a16:creationId xmlns:a16="http://schemas.microsoft.com/office/drawing/2014/main" id="{1DB5640A-5A81-4BF8-97EC-4A816C8B7CFF}"/>
              </a:ext>
            </a:extLst>
          </p:cNvPr>
          <p:cNvGrpSpPr/>
          <p:nvPr/>
        </p:nvGrpSpPr>
        <p:grpSpPr>
          <a:xfrm>
            <a:off x="719906" y="2126038"/>
            <a:ext cx="1522506" cy="1158946"/>
            <a:chOff x="911424" y="4843004"/>
            <a:chExt cx="1241126" cy="1158946"/>
          </a:xfrm>
        </p:grpSpPr>
        <p:sp>
          <p:nvSpPr>
            <p:cNvPr id="3" name="Rechteck: abgerundete Ecken 2">
              <a:extLst>
                <a:ext uri="{FF2B5EF4-FFF2-40B4-BE49-F238E27FC236}">
                  <a16:creationId xmlns:a16="http://schemas.microsoft.com/office/drawing/2014/main" id="{3319284A-3BBD-4F95-BB69-9CC36E09E353}"/>
                </a:ext>
              </a:extLst>
            </p:cNvPr>
            <p:cNvSpPr/>
            <p:nvPr/>
          </p:nvSpPr>
          <p:spPr>
            <a:xfrm>
              <a:off x="911424" y="4843004"/>
              <a:ext cx="1152128" cy="1113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32EAFC4C-1DA0-464F-BC88-77424582A029}"/>
                </a:ext>
              </a:extLst>
            </p:cNvPr>
            <p:cNvSpPr txBox="1"/>
            <p:nvPr/>
          </p:nvSpPr>
          <p:spPr>
            <a:xfrm>
              <a:off x="1089951" y="5663396"/>
              <a:ext cx="1062599" cy="338554"/>
            </a:xfrm>
            <a:prstGeom prst="rect">
              <a:avLst/>
            </a:prstGeom>
            <a:noFill/>
          </p:spPr>
          <p:txBody>
            <a:bodyPr wrap="none" rtlCol="0">
              <a:spAutoFit/>
            </a:bodyPr>
            <a:lstStyle/>
            <a:p>
              <a:r>
                <a:rPr lang="de-DE" sz="1600" dirty="0">
                  <a:solidFill>
                    <a:schemeClr val="bg1"/>
                  </a:solidFill>
                  <a:latin typeface="+mj-lt"/>
                </a:rPr>
                <a:t>Wearables</a:t>
              </a:r>
            </a:p>
          </p:txBody>
        </p:sp>
        <p:pic>
          <p:nvPicPr>
            <p:cNvPr id="8" name="Grafik 7">
              <a:extLst>
                <a:ext uri="{FF2B5EF4-FFF2-40B4-BE49-F238E27FC236}">
                  <a16:creationId xmlns:a16="http://schemas.microsoft.com/office/drawing/2014/main" id="{FB8876DC-8713-4E58-913B-E0C0F966188C}"/>
                </a:ext>
              </a:extLst>
            </p:cNvPr>
            <p:cNvPicPr>
              <a:picLocks noChangeAspect="1"/>
            </p:cNvPicPr>
            <p:nvPr/>
          </p:nvPicPr>
          <p:blipFill>
            <a:blip r:embed="rId3"/>
            <a:stretch>
              <a:fillRect/>
            </a:stretch>
          </p:blipFill>
          <p:spPr>
            <a:xfrm>
              <a:off x="1149332" y="4908943"/>
              <a:ext cx="676390" cy="800100"/>
            </a:xfrm>
            <a:prstGeom prst="rect">
              <a:avLst/>
            </a:prstGeom>
          </p:spPr>
        </p:pic>
      </p:grpSp>
      <p:grpSp>
        <p:nvGrpSpPr>
          <p:cNvPr id="51" name="Gruppieren 50">
            <a:extLst>
              <a:ext uri="{FF2B5EF4-FFF2-40B4-BE49-F238E27FC236}">
                <a16:creationId xmlns:a16="http://schemas.microsoft.com/office/drawing/2014/main" id="{99FC2925-BDBB-4F90-AA57-D28759F5ACBB}"/>
              </a:ext>
            </a:extLst>
          </p:cNvPr>
          <p:cNvGrpSpPr/>
          <p:nvPr/>
        </p:nvGrpSpPr>
        <p:grpSpPr>
          <a:xfrm>
            <a:off x="3431704" y="2095590"/>
            <a:ext cx="1368898" cy="1113951"/>
            <a:chOff x="3051330" y="4845007"/>
            <a:chExt cx="1368898" cy="1113951"/>
          </a:xfrm>
          <a:solidFill>
            <a:schemeClr val="accent2">
              <a:lumMod val="75000"/>
            </a:schemeClr>
          </a:solidFill>
        </p:grpSpPr>
        <p:sp>
          <p:nvSpPr>
            <p:cNvPr id="28" name="Rechteck: abgerundete Ecken 27">
              <a:extLst>
                <a:ext uri="{FF2B5EF4-FFF2-40B4-BE49-F238E27FC236}">
                  <a16:creationId xmlns:a16="http://schemas.microsoft.com/office/drawing/2014/main" id="{85757173-3D58-473D-B57B-6B72401A1DF0}"/>
                </a:ext>
              </a:extLst>
            </p:cNvPr>
            <p:cNvSpPr/>
            <p:nvPr/>
          </p:nvSpPr>
          <p:spPr>
            <a:xfrm>
              <a:off x="3051330" y="4845007"/>
              <a:ext cx="1368898"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EB307325-4914-4F45-A011-F835BADB003B}"/>
                </a:ext>
              </a:extLst>
            </p:cNvPr>
            <p:cNvSpPr txBox="1"/>
            <p:nvPr/>
          </p:nvSpPr>
          <p:spPr>
            <a:xfrm>
              <a:off x="3110576" y="5331573"/>
              <a:ext cx="1253869" cy="584775"/>
            </a:xfrm>
            <a:prstGeom prst="rect">
              <a:avLst/>
            </a:prstGeom>
            <a:grpFill/>
          </p:spPr>
          <p:txBody>
            <a:bodyPr wrap="none" rtlCol="0">
              <a:spAutoFit/>
            </a:bodyPr>
            <a:lstStyle/>
            <a:p>
              <a:pPr algn="ctr"/>
              <a:r>
                <a:rPr lang="de-DE" sz="1600" dirty="0">
                  <a:solidFill>
                    <a:schemeClr val="bg1"/>
                  </a:solidFill>
                  <a:latin typeface="+mj-lt"/>
                </a:rPr>
                <a:t>Therapeuten</a:t>
              </a:r>
              <a:br>
                <a:rPr lang="de-DE" sz="1600" dirty="0">
                  <a:solidFill>
                    <a:schemeClr val="bg1"/>
                  </a:solidFill>
                  <a:latin typeface="+mj-lt"/>
                </a:rPr>
              </a:br>
              <a:endParaRPr lang="de-DE" sz="1600" dirty="0">
                <a:solidFill>
                  <a:schemeClr val="bg1"/>
                </a:solidFill>
                <a:latin typeface="+mj-lt"/>
              </a:endParaRPr>
            </a:p>
          </p:txBody>
        </p:sp>
      </p:grpSp>
      <p:grpSp>
        <p:nvGrpSpPr>
          <p:cNvPr id="52" name="Gruppieren 51">
            <a:extLst>
              <a:ext uri="{FF2B5EF4-FFF2-40B4-BE49-F238E27FC236}">
                <a16:creationId xmlns:a16="http://schemas.microsoft.com/office/drawing/2014/main" id="{49B1D2FE-1CDD-43B4-A3D6-16A13F6046EF}"/>
              </a:ext>
            </a:extLst>
          </p:cNvPr>
          <p:cNvGrpSpPr/>
          <p:nvPr/>
        </p:nvGrpSpPr>
        <p:grpSpPr>
          <a:xfrm>
            <a:off x="5879976" y="5353797"/>
            <a:ext cx="1344292" cy="1113951"/>
            <a:chOff x="4565016" y="4835329"/>
            <a:chExt cx="1344292" cy="1113951"/>
          </a:xfrm>
          <a:solidFill>
            <a:schemeClr val="accent2">
              <a:lumMod val="75000"/>
            </a:schemeClr>
          </a:solidFill>
        </p:grpSpPr>
        <p:sp>
          <p:nvSpPr>
            <p:cNvPr id="31" name="Rechteck: abgerundete Ecken 30">
              <a:extLst>
                <a:ext uri="{FF2B5EF4-FFF2-40B4-BE49-F238E27FC236}">
                  <a16:creationId xmlns:a16="http://schemas.microsoft.com/office/drawing/2014/main" id="{10005FF9-0E3D-487D-8EF5-F88CB1166F00}"/>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366F3A19-E9CF-4BCF-A8C9-B51E47E808CD}"/>
                </a:ext>
              </a:extLst>
            </p:cNvPr>
            <p:cNvSpPr txBox="1"/>
            <p:nvPr/>
          </p:nvSpPr>
          <p:spPr>
            <a:xfrm>
              <a:off x="4923903" y="5600718"/>
              <a:ext cx="626518" cy="338554"/>
            </a:xfrm>
            <a:prstGeom prst="rect">
              <a:avLst/>
            </a:prstGeom>
            <a:grpFill/>
          </p:spPr>
          <p:txBody>
            <a:bodyPr wrap="none" rtlCol="0">
              <a:spAutoFit/>
            </a:bodyPr>
            <a:lstStyle/>
            <a:p>
              <a:r>
                <a:rPr lang="de-DE" sz="1600" dirty="0">
                  <a:solidFill>
                    <a:schemeClr val="bg1"/>
                  </a:solidFill>
                  <a:latin typeface="+mj-lt"/>
                </a:rPr>
                <a:t>Ärzte</a:t>
              </a:r>
            </a:p>
          </p:txBody>
        </p:sp>
      </p:grpSp>
      <p:grpSp>
        <p:nvGrpSpPr>
          <p:cNvPr id="53" name="Gruppieren 52">
            <a:extLst>
              <a:ext uri="{FF2B5EF4-FFF2-40B4-BE49-F238E27FC236}">
                <a16:creationId xmlns:a16="http://schemas.microsoft.com/office/drawing/2014/main" id="{D0788EBF-6EE7-46C5-9C35-C15253CE6A34}"/>
              </a:ext>
            </a:extLst>
          </p:cNvPr>
          <p:cNvGrpSpPr/>
          <p:nvPr/>
        </p:nvGrpSpPr>
        <p:grpSpPr>
          <a:xfrm>
            <a:off x="5888799" y="2143953"/>
            <a:ext cx="1326646" cy="1113951"/>
            <a:chOff x="5988772" y="4843004"/>
            <a:chExt cx="1326646" cy="1113951"/>
          </a:xfrm>
          <a:solidFill>
            <a:schemeClr val="bg2">
              <a:lumMod val="50000"/>
            </a:schemeClr>
          </a:solidFill>
        </p:grpSpPr>
        <p:sp>
          <p:nvSpPr>
            <p:cNvPr id="33" name="Rechteck: abgerundete Ecken 32">
              <a:extLst>
                <a:ext uri="{FF2B5EF4-FFF2-40B4-BE49-F238E27FC236}">
                  <a16:creationId xmlns:a16="http://schemas.microsoft.com/office/drawing/2014/main" id="{4546CC99-0EBA-46C2-9B24-9B3139CE43A3}"/>
                </a:ext>
              </a:extLst>
            </p:cNvPr>
            <p:cNvSpPr/>
            <p:nvPr/>
          </p:nvSpPr>
          <p:spPr>
            <a:xfrm>
              <a:off x="5988772" y="4843004"/>
              <a:ext cx="1326646"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0E081706-6951-4C31-9C6F-C8AE0CCFA830}"/>
                </a:ext>
              </a:extLst>
            </p:cNvPr>
            <p:cNvSpPr txBox="1"/>
            <p:nvPr/>
          </p:nvSpPr>
          <p:spPr>
            <a:xfrm>
              <a:off x="6240016" y="5608696"/>
              <a:ext cx="835293" cy="338554"/>
            </a:xfrm>
            <a:prstGeom prst="rect">
              <a:avLst/>
            </a:prstGeom>
            <a:grpFill/>
          </p:spPr>
          <p:txBody>
            <a:bodyPr wrap="none" rtlCol="0">
              <a:spAutoFit/>
            </a:bodyPr>
            <a:lstStyle/>
            <a:p>
              <a:r>
                <a:rPr lang="de-DE" sz="1600" dirty="0">
                  <a:solidFill>
                    <a:schemeClr val="bg1"/>
                  </a:solidFill>
                  <a:latin typeface="+mj-lt"/>
                </a:rPr>
                <a:t>Kliniken</a:t>
              </a:r>
            </a:p>
          </p:txBody>
        </p:sp>
      </p:grpSp>
      <p:grpSp>
        <p:nvGrpSpPr>
          <p:cNvPr id="16" name="Gruppieren 15">
            <a:extLst>
              <a:ext uri="{FF2B5EF4-FFF2-40B4-BE49-F238E27FC236}">
                <a16:creationId xmlns:a16="http://schemas.microsoft.com/office/drawing/2014/main" id="{C16F4631-2EF8-4304-8D85-7F6E1DFB12A2}"/>
              </a:ext>
            </a:extLst>
          </p:cNvPr>
          <p:cNvGrpSpPr/>
          <p:nvPr/>
        </p:nvGrpSpPr>
        <p:grpSpPr>
          <a:xfrm>
            <a:off x="695400" y="4885056"/>
            <a:ext cx="1509223" cy="1138520"/>
            <a:chOff x="10154158" y="4526204"/>
            <a:chExt cx="1287532" cy="1475225"/>
          </a:xfrm>
        </p:grpSpPr>
        <p:sp>
          <p:nvSpPr>
            <p:cNvPr id="40" name="Rechteck: abgerundete Ecken 39">
              <a:extLst>
                <a:ext uri="{FF2B5EF4-FFF2-40B4-BE49-F238E27FC236}">
                  <a16:creationId xmlns:a16="http://schemas.microsoft.com/office/drawing/2014/main" id="{AAE4DFDB-6714-45B9-8C98-0091D7494241}"/>
                </a:ext>
              </a:extLst>
            </p:cNvPr>
            <p:cNvSpPr/>
            <p:nvPr/>
          </p:nvSpPr>
          <p:spPr>
            <a:xfrm>
              <a:off x="10198946" y="4526204"/>
              <a:ext cx="1152128" cy="147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3FF0E15B-3CE4-4B16-B827-92482D59F67D}"/>
                </a:ext>
              </a:extLst>
            </p:cNvPr>
            <p:cNvSpPr txBox="1"/>
            <p:nvPr/>
          </p:nvSpPr>
          <p:spPr>
            <a:xfrm>
              <a:off x="10154158" y="5287683"/>
              <a:ext cx="1287532" cy="584775"/>
            </a:xfrm>
            <a:prstGeom prst="rect">
              <a:avLst/>
            </a:prstGeom>
            <a:noFill/>
          </p:spPr>
          <p:txBody>
            <a:bodyPr wrap="none" rtlCol="0">
              <a:spAutoFit/>
            </a:bodyPr>
            <a:lstStyle/>
            <a:p>
              <a:pPr algn="ctr"/>
              <a:r>
                <a:rPr lang="de-DE" sz="1600" dirty="0">
                  <a:solidFill>
                    <a:schemeClr val="bg1"/>
                  </a:solidFill>
                  <a:latin typeface="+mj-lt"/>
                </a:rPr>
                <a:t>Gesundheits-</a:t>
              </a:r>
              <a:br>
                <a:rPr lang="de-DE" sz="1600" dirty="0">
                  <a:solidFill>
                    <a:schemeClr val="bg1"/>
                  </a:solidFill>
                  <a:latin typeface="+mj-lt"/>
                </a:rPr>
              </a:br>
              <a:r>
                <a:rPr lang="de-DE" sz="1600" dirty="0">
                  <a:solidFill>
                    <a:schemeClr val="bg1"/>
                  </a:solidFill>
                  <a:latin typeface="+mj-lt"/>
                </a:rPr>
                <a:t>Apps</a:t>
              </a:r>
            </a:p>
          </p:txBody>
        </p:sp>
        <p:pic>
          <p:nvPicPr>
            <p:cNvPr id="9" name="Grafik 8">
              <a:extLst>
                <a:ext uri="{FF2B5EF4-FFF2-40B4-BE49-F238E27FC236}">
                  <a16:creationId xmlns:a16="http://schemas.microsoft.com/office/drawing/2014/main" id="{AFD36820-49C7-4257-83CA-F9BD46C2A308}"/>
                </a:ext>
              </a:extLst>
            </p:cNvPr>
            <p:cNvPicPr>
              <a:picLocks noChangeAspect="1"/>
            </p:cNvPicPr>
            <p:nvPr/>
          </p:nvPicPr>
          <p:blipFill>
            <a:blip r:embed="rId4"/>
            <a:stretch>
              <a:fillRect/>
            </a:stretch>
          </p:blipFill>
          <p:spPr>
            <a:xfrm>
              <a:off x="10513072" y="4606223"/>
              <a:ext cx="523875" cy="704398"/>
            </a:xfrm>
            <a:prstGeom prst="rect">
              <a:avLst/>
            </a:prstGeom>
          </p:spPr>
        </p:pic>
      </p:grpSp>
      <p:grpSp>
        <p:nvGrpSpPr>
          <p:cNvPr id="55" name="Gruppieren 54">
            <a:extLst>
              <a:ext uri="{FF2B5EF4-FFF2-40B4-BE49-F238E27FC236}">
                <a16:creationId xmlns:a16="http://schemas.microsoft.com/office/drawing/2014/main" id="{510FD994-4F4F-4825-82A3-535C589C4DBB}"/>
              </a:ext>
            </a:extLst>
          </p:cNvPr>
          <p:cNvGrpSpPr/>
          <p:nvPr/>
        </p:nvGrpSpPr>
        <p:grpSpPr>
          <a:xfrm>
            <a:off x="7981567" y="2132856"/>
            <a:ext cx="1345683" cy="1191341"/>
            <a:chOff x="8824640" y="4835329"/>
            <a:chExt cx="1382843" cy="1191341"/>
          </a:xfrm>
          <a:solidFill>
            <a:schemeClr val="bg2">
              <a:lumMod val="50000"/>
            </a:schemeClr>
          </a:solidFill>
        </p:grpSpPr>
        <p:sp>
          <p:nvSpPr>
            <p:cNvPr id="37" name="Rechteck: abgerundete Ecken 36">
              <a:extLst>
                <a:ext uri="{FF2B5EF4-FFF2-40B4-BE49-F238E27FC236}">
                  <a16:creationId xmlns:a16="http://schemas.microsoft.com/office/drawing/2014/main" id="{585F00DE-3752-4331-A335-2DE819710E07}"/>
                </a:ext>
              </a:extLst>
            </p:cNvPr>
            <p:cNvSpPr/>
            <p:nvPr/>
          </p:nvSpPr>
          <p:spPr>
            <a:xfrm>
              <a:off x="8824640" y="4835329"/>
              <a:ext cx="1382843" cy="11561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558CFF0-83D8-4E2F-B57F-F53F66234887}"/>
                </a:ext>
              </a:extLst>
            </p:cNvPr>
            <p:cNvSpPr txBox="1"/>
            <p:nvPr/>
          </p:nvSpPr>
          <p:spPr>
            <a:xfrm>
              <a:off x="8971463" y="5441895"/>
              <a:ext cx="1084977" cy="584775"/>
            </a:xfrm>
            <a:prstGeom prst="rect">
              <a:avLst/>
            </a:prstGeom>
            <a:grpFill/>
          </p:spPr>
          <p:txBody>
            <a:bodyPr wrap="none" rtlCol="0">
              <a:spAutoFit/>
            </a:bodyPr>
            <a:lstStyle/>
            <a:p>
              <a:pPr algn="ctr"/>
              <a:r>
                <a:rPr lang="de-DE" sz="1600" dirty="0">
                  <a:solidFill>
                    <a:schemeClr val="bg1"/>
                  </a:solidFill>
                  <a:latin typeface="+mj-lt"/>
                </a:rPr>
                <a:t>Computer-</a:t>
              </a:r>
              <a:br>
                <a:rPr lang="de-DE" sz="1600" dirty="0">
                  <a:solidFill>
                    <a:schemeClr val="bg1"/>
                  </a:solidFill>
                  <a:latin typeface="+mj-lt"/>
                </a:rPr>
              </a:br>
              <a:r>
                <a:rPr lang="de-DE" sz="1600" dirty="0">
                  <a:solidFill>
                    <a:schemeClr val="bg1"/>
                  </a:solidFill>
                  <a:latin typeface="+mj-lt"/>
                </a:rPr>
                <a:t>Analyse</a:t>
              </a:r>
            </a:p>
          </p:txBody>
        </p:sp>
        <p:pic>
          <p:nvPicPr>
            <p:cNvPr id="14" name="Grafik 13">
              <a:extLst>
                <a:ext uri="{FF2B5EF4-FFF2-40B4-BE49-F238E27FC236}">
                  <a16:creationId xmlns:a16="http://schemas.microsoft.com/office/drawing/2014/main" id="{D959FD8D-A46A-4C8A-9E6D-42D4520A4F91}"/>
                </a:ext>
              </a:extLst>
            </p:cNvPr>
            <p:cNvPicPr>
              <a:picLocks noChangeAspect="1"/>
            </p:cNvPicPr>
            <p:nvPr/>
          </p:nvPicPr>
          <p:blipFill>
            <a:blip r:embed="rId5"/>
            <a:stretch>
              <a:fillRect/>
            </a:stretch>
          </p:blipFill>
          <p:spPr>
            <a:xfrm>
              <a:off x="9179273" y="4922812"/>
              <a:ext cx="733151" cy="584775"/>
            </a:xfrm>
            <a:prstGeom prst="rect">
              <a:avLst/>
            </a:prstGeom>
            <a:grpFill/>
          </p:spPr>
        </p:pic>
      </p:grpSp>
      <p:grpSp>
        <p:nvGrpSpPr>
          <p:cNvPr id="44" name="Gruppieren 43">
            <a:extLst>
              <a:ext uri="{FF2B5EF4-FFF2-40B4-BE49-F238E27FC236}">
                <a16:creationId xmlns:a16="http://schemas.microsoft.com/office/drawing/2014/main" id="{42F2BA7F-FB09-4027-B638-F4C2E8B643FD}"/>
              </a:ext>
            </a:extLst>
          </p:cNvPr>
          <p:cNvGrpSpPr/>
          <p:nvPr/>
        </p:nvGrpSpPr>
        <p:grpSpPr>
          <a:xfrm>
            <a:off x="7992966" y="3717032"/>
            <a:ext cx="1338828" cy="1123760"/>
            <a:chOff x="7328946" y="2850936"/>
            <a:chExt cx="1338828" cy="1475225"/>
          </a:xfrm>
          <a:solidFill>
            <a:schemeClr val="accent5">
              <a:lumMod val="75000"/>
            </a:schemeClr>
          </a:solidFill>
        </p:grpSpPr>
        <p:sp>
          <p:nvSpPr>
            <p:cNvPr id="42" name="Rechteck: abgerundete Ecken 41">
              <a:extLst>
                <a:ext uri="{FF2B5EF4-FFF2-40B4-BE49-F238E27FC236}">
                  <a16:creationId xmlns:a16="http://schemas.microsoft.com/office/drawing/2014/main" id="{2EFA4F5E-35AE-4352-8B77-1A0BE49A91B4}"/>
                </a:ext>
              </a:extLst>
            </p:cNvPr>
            <p:cNvSpPr/>
            <p:nvPr/>
          </p:nvSpPr>
          <p:spPr>
            <a:xfrm>
              <a:off x="7328946" y="2850936"/>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3280231-96E7-4446-A7D8-C4CB6953AC23}"/>
                </a:ext>
              </a:extLst>
            </p:cNvPr>
            <p:cNvSpPr txBox="1"/>
            <p:nvPr/>
          </p:nvSpPr>
          <p:spPr>
            <a:xfrm>
              <a:off x="7328946" y="3861068"/>
              <a:ext cx="1338828" cy="338552"/>
            </a:xfrm>
            <a:prstGeom prst="rect">
              <a:avLst/>
            </a:prstGeom>
            <a:grpFill/>
          </p:spPr>
          <p:txBody>
            <a:bodyPr wrap="none" rtlCol="0">
              <a:spAutoFit/>
            </a:bodyPr>
            <a:lstStyle/>
            <a:p>
              <a:r>
                <a:rPr lang="de-DE" sz="1600" dirty="0">
                  <a:solidFill>
                    <a:schemeClr val="bg1"/>
                  </a:solidFill>
                  <a:latin typeface="+mj-lt"/>
                </a:rPr>
                <a:t>Visualisierung</a:t>
              </a:r>
            </a:p>
          </p:txBody>
        </p:sp>
        <p:pic>
          <p:nvPicPr>
            <p:cNvPr id="13" name="Grafik 12">
              <a:extLst>
                <a:ext uri="{FF2B5EF4-FFF2-40B4-BE49-F238E27FC236}">
                  <a16:creationId xmlns:a16="http://schemas.microsoft.com/office/drawing/2014/main" id="{8F5D562E-A286-4F43-A61F-AFAB6CC553E1}"/>
                </a:ext>
              </a:extLst>
            </p:cNvPr>
            <p:cNvPicPr>
              <a:picLocks noChangeAspect="1"/>
            </p:cNvPicPr>
            <p:nvPr/>
          </p:nvPicPr>
          <p:blipFill>
            <a:blip r:embed="rId6"/>
            <a:stretch>
              <a:fillRect/>
            </a:stretch>
          </p:blipFill>
          <p:spPr>
            <a:xfrm>
              <a:off x="7693252" y="2987344"/>
              <a:ext cx="614765" cy="915056"/>
            </a:xfrm>
            <a:prstGeom prst="rect">
              <a:avLst/>
            </a:prstGeom>
            <a:grpFill/>
          </p:spPr>
        </p:pic>
      </p:grpSp>
      <p:grpSp>
        <p:nvGrpSpPr>
          <p:cNvPr id="54" name="Gruppieren 53">
            <a:extLst>
              <a:ext uri="{FF2B5EF4-FFF2-40B4-BE49-F238E27FC236}">
                <a16:creationId xmlns:a16="http://schemas.microsoft.com/office/drawing/2014/main" id="{D72414B7-19EF-418A-AE05-1ED2B8EA8C8A}"/>
              </a:ext>
            </a:extLst>
          </p:cNvPr>
          <p:cNvGrpSpPr/>
          <p:nvPr/>
        </p:nvGrpSpPr>
        <p:grpSpPr>
          <a:xfrm>
            <a:off x="795042" y="3490409"/>
            <a:ext cx="1333140" cy="1135460"/>
            <a:chOff x="7364424" y="4843004"/>
            <a:chExt cx="1333140" cy="1135460"/>
          </a:xfrm>
        </p:grpSpPr>
        <p:sp>
          <p:nvSpPr>
            <p:cNvPr id="35" name="Rechteck: abgerundete Ecken 34">
              <a:extLst>
                <a:ext uri="{FF2B5EF4-FFF2-40B4-BE49-F238E27FC236}">
                  <a16:creationId xmlns:a16="http://schemas.microsoft.com/office/drawing/2014/main" id="{62DD0943-0D0E-4E5B-96FD-1964E6BC5429}"/>
                </a:ext>
              </a:extLst>
            </p:cNvPr>
            <p:cNvSpPr/>
            <p:nvPr/>
          </p:nvSpPr>
          <p:spPr>
            <a:xfrm>
              <a:off x="7364424" y="4843004"/>
              <a:ext cx="1333140" cy="1113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7782F98E-C094-43A0-9F7B-D2DFB1A332F6}"/>
                </a:ext>
              </a:extLst>
            </p:cNvPr>
            <p:cNvSpPr txBox="1"/>
            <p:nvPr/>
          </p:nvSpPr>
          <p:spPr>
            <a:xfrm>
              <a:off x="7578984" y="5639910"/>
              <a:ext cx="925766" cy="338554"/>
            </a:xfrm>
            <a:prstGeom prst="rect">
              <a:avLst/>
            </a:prstGeom>
            <a:noFill/>
          </p:spPr>
          <p:txBody>
            <a:bodyPr wrap="none" rtlCol="0">
              <a:spAutoFit/>
            </a:bodyPr>
            <a:lstStyle/>
            <a:p>
              <a:r>
                <a:rPr lang="de-DE" sz="1600" dirty="0">
                  <a:solidFill>
                    <a:schemeClr val="bg1"/>
                  </a:solidFill>
                  <a:latin typeface="+mj-lt"/>
                </a:rPr>
                <a:t>Wellness</a:t>
              </a:r>
            </a:p>
          </p:txBody>
        </p:sp>
        <p:pic>
          <p:nvPicPr>
            <p:cNvPr id="11" name="Grafik 10">
              <a:extLst>
                <a:ext uri="{FF2B5EF4-FFF2-40B4-BE49-F238E27FC236}">
                  <a16:creationId xmlns:a16="http://schemas.microsoft.com/office/drawing/2014/main" id="{DEF2D4EB-FF29-428C-BD1E-F89FD69F5838}"/>
                </a:ext>
              </a:extLst>
            </p:cNvPr>
            <p:cNvPicPr>
              <a:picLocks noChangeAspect="1"/>
            </p:cNvPicPr>
            <p:nvPr/>
          </p:nvPicPr>
          <p:blipFill>
            <a:blip r:embed="rId7"/>
            <a:stretch>
              <a:fillRect/>
            </a:stretch>
          </p:blipFill>
          <p:spPr>
            <a:xfrm>
              <a:off x="7684969" y="4941168"/>
              <a:ext cx="742950" cy="619125"/>
            </a:xfrm>
            <a:prstGeom prst="rect">
              <a:avLst/>
            </a:prstGeom>
          </p:spPr>
        </p:pic>
      </p:grpSp>
      <p:cxnSp>
        <p:nvCxnSpPr>
          <p:cNvPr id="69" name="Gerader Verbinder 68">
            <a:extLst>
              <a:ext uri="{FF2B5EF4-FFF2-40B4-BE49-F238E27FC236}">
                <a16:creationId xmlns:a16="http://schemas.microsoft.com/office/drawing/2014/main" id="{66953C53-BA07-45BD-A4E9-87CF26BB2F3C}"/>
              </a:ext>
            </a:extLst>
          </p:cNvPr>
          <p:cNvCxnSpPr>
            <a:cxnSpLocks/>
            <a:stCxn id="15" idx="1"/>
            <a:endCxn id="3" idx="3"/>
          </p:cNvCxnSpPr>
          <p:nvPr/>
        </p:nvCxnSpPr>
        <p:spPr>
          <a:xfrm flipH="1" flipV="1">
            <a:off x="2133237" y="2683014"/>
            <a:ext cx="1484872" cy="109275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9C938243-3EC6-4854-9E12-92323EB13F57}"/>
              </a:ext>
            </a:extLst>
          </p:cNvPr>
          <p:cNvCxnSpPr>
            <a:stCxn id="40" idx="3"/>
            <a:endCxn id="15" idx="3"/>
          </p:cNvCxnSpPr>
          <p:nvPr/>
        </p:nvCxnSpPr>
        <p:spPr>
          <a:xfrm flipV="1">
            <a:off x="2098405" y="4754763"/>
            <a:ext cx="1519704" cy="6995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8" name="Rechteck: abgerundete Ecken 97">
            <a:extLst>
              <a:ext uri="{FF2B5EF4-FFF2-40B4-BE49-F238E27FC236}">
                <a16:creationId xmlns:a16="http://schemas.microsoft.com/office/drawing/2014/main" id="{688DF0FD-EDC7-4B50-A3B6-EA5A38CCF795}"/>
              </a:ext>
            </a:extLst>
          </p:cNvPr>
          <p:cNvSpPr/>
          <p:nvPr/>
        </p:nvSpPr>
        <p:spPr>
          <a:xfrm>
            <a:off x="5901057" y="3717032"/>
            <a:ext cx="1326646" cy="111395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2" name="Gruppieren 101">
            <a:extLst>
              <a:ext uri="{FF2B5EF4-FFF2-40B4-BE49-F238E27FC236}">
                <a16:creationId xmlns:a16="http://schemas.microsoft.com/office/drawing/2014/main" id="{66DAF911-C536-475D-9401-9191A24BEF69}"/>
              </a:ext>
            </a:extLst>
          </p:cNvPr>
          <p:cNvGrpSpPr/>
          <p:nvPr/>
        </p:nvGrpSpPr>
        <p:grpSpPr>
          <a:xfrm>
            <a:off x="3431704" y="5307541"/>
            <a:ext cx="1338828" cy="1158174"/>
            <a:chOff x="10503236" y="2877603"/>
            <a:chExt cx="1338828" cy="1475225"/>
          </a:xfrm>
          <a:solidFill>
            <a:srgbClr val="FFFF00"/>
          </a:solidFill>
        </p:grpSpPr>
        <p:sp>
          <p:nvSpPr>
            <p:cNvPr id="103" name="Rechteck: abgerundete Ecken 102">
              <a:extLst>
                <a:ext uri="{FF2B5EF4-FFF2-40B4-BE49-F238E27FC236}">
                  <a16:creationId xmlns:a16="http://schemas.microsoft.com/office/drawing/2014/main" id="{591D65C0-A592-48ED-803D-E3DF8A6661D7}"/>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Textfeld 104">
              <a:extLst>
                <a:ext uri="{FF2B5EF4-FFF2-40B4-BE49-F238E27FC236}">
                  <a16:creationId xmlns:a16="http://schemas.microsoft.com/office/drawing/2014/main" id="{E01CE247-C128-48CC-913F-70E84C94A1DF}"/>
                </a:ext>
              </a:extLst>
            </p:cNvPr>
            <p:cNvSpPr txBox="1"/>
            <p:nvPr/>
          </p:nvSpPr>
          <p:spPr>
            <a:xfrm>
              <a:off x="10517265" y="3328138"/>
              <a:ext cx="1287532" cy="744858"/>
            </a:xfrm>
            <a:prstGeom prst="rect">
              <a:avLst/>
            </a:prstGeom>
            <a:grpFill/>
          </p:spPr>
          <p:txBody>
            <a:bodyPr wrap="none" rtlCol="0">
              <a:spAutoFit/>
            </a:bodyPr>
            <a:lstStyle/>
            <a:p>
              <a:pPr algn="ctr"/>
              <a:r>
                <a:rPr lang="de-DE" sz="1600" dirty="0">
                  <a:latin typeface="+mj-lt"/>
                </a:rPr>
                <a:t>Gesundheits-</a:t>
              </a:r>
              <a:br>
                <a:rPr lang="de-DE" sz="1600" dirty="0">
                  <a:latin typeface="+mj-lt"/>
                </a:rPr>
              </a:br>
              <a:r>
                <a:rPr lang="de-DE" sz="1600" dirty="0">
                  <a:latin typeface="+mj-lt"/>
                </a:rPr>
                <a:t>Akte</a:t>
              </a:r>
            </a:p>
          </p:txBody>
        </p:sp>
      </p:grpSp>
      <p:cxnSp>
        <p:nvCxnSpPr>
          <p:cNvPr id="107" name="Gerader Verbinder 106">
            <a:extLst>
              <a:ext uri="{FF2B5EF4-FFF2-40B4-BE49-F238E27FC236}">
                <a16:creationId xmlns:a16="http://schemas.microsoft.com/office/drawing/2014/main" id="{4BCBD818-4029-4617-B4E8-E9D26C247820}"/>
              </a:ext>
            </a:extLst>
          </p:cNvPr>
          <p:cNvCxnSpPr>
            <a:stCxn id="33" idx="3"/>
            <a:endCxn id="37" idx="1"/>
          </p:cNvCxnSpPr>
          <p:nvPr/>
        </p:nvCxnSpPr>
        <p:spPr>
          <a:xfrm>
            <a:off x="7215445" y="2700929"/>
            <a:ext cx="766122" cy="999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E48E9451-2F50-456C-A64F-A98AE46DDE8C}"/>
              </a:ext>
            </a:extLst>
          </p:cNvPr>
          <p:cNvCxnSpPr>
            <a:cxnSpLocks/>
            <a:stCxn id="37" idx="3"/>
          </p:cNvCxnSpPr>
          <p:nvPr/>
        </p:nvCxnSpPr>
        <p:spPr>
          <a:xfrm>
            <a:off x="9327250" y="2710920"/>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uppieren 109">
            <a:extLst>
              <a:ext uri="{FF2B5EF4-FFF2-40B4-BE49-F238E27FC236}">
                <a16:creationId xmlns:a16="http://schemas.microsoft.com/office/drawing/2014/main" id="{C6AE7CB1-9C45-4DE5-9F02-D828F7631B0E}"/>
              </a:ext>
            </a:extLst>
          </p:cNvPr>
          <p:cNvGrpSpPr/>
          <p:nvPr/>
        </p:nvGrpSpPr>
        <p:grpSpPr>
          <a:xfrm>
            <a:off x="7952108" y="5363652"/>
            <a:ext cx="1344292" cy="1113951"/>
            <a:chOff x="4565016" y="4835329"/>
            <a:chExt cx="1344292" cy="1113951"/>
          </a:xfrm>
          <a:solidFill>
            <a:schemeClr val="accent2">
              <a:lumMod val="75000"/>
            </a:schemeClr>
          </a:solidFill>
        </p:grpSpPr>
        <p:sp>
          <p:nvSpPr>
            <p:cNvPr id="111" name="Rechteck: abgerundete Ecken 110">
              <a:extLst>
                <a:ext uri="{FF2B5EF4-FFF2-40B4-BE49-F238E27FC236}">
                  <a16:creationId xmlns:a16="http://schemas.microsoft.com/office/drawing/2014/main" id="{D0522709-8E66-4DBF-A3A3-A3073F3E8192}"/>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Textfeld 111">
              <a:extLst>
                <a:ext uri="{FF2B5EF4-FFF2-40B4-BE49-F238E27FC236}">
                  <a16:creationId xmlns:a16="http://schemas.microsoft.com/office/drawing/2014/main" id="{EFCB4E83-A30C-4497-8528-4CA35B2472A9}"/>
                </a:ext>
              </a:extLst>
            </p:cNvPr>
            <p:cNvSpPr txBox="1"/>
            <p:nvPr/>
          </p:nvSpPr>
          <p:spPr>
            <a:xfrm>
              <a:off x="4759636" y="5600718"/>
              <a:ext cx="950901" cy="338554"/>
            </a:xfrm>
            <a:prstGeom prst="rect">
              <a:avLst/>
            </a:prstGeom>
            <a:grpFill/>
          </p:spPr>
          <p:txBody>
            <a:bodyPr wrap="none" rtlCol="0">
              <a:spAutoFit/>
            </a:bodyPr>
            <a:lstStyle/>
            <a:p>
              <a:r>
                <a:rPr lang="de-DE" sz="1600" dirty="0">
                  <a:solidFill>
                    <a:schemeClr val="bg1"/>
                  </a:solidFill>
                  <a:latin typeface="+mj-lt"/>
                </a:rPr>
                <a:t>Diagnose</a:t>
              </a:r>
            </a:p>
          </p:txBody>
        </p:sp>
      </p:grpSp>
      <p:cxnSp>
        <p:nvCxnSpPr>
          <p:cNvPr id="120" name="Gerader Verbinder 119">
            <a:extLst>
              <a:ext uri="{FF2B5EF4-FFF2-40B4-BE49-F238E27FC236}">
                <a16:creationId xmlns:a16="http://schemas.microsoft.com/office/drawing/2014/main" id="{9AF4B356-DF73-4AC0-BBC2-B1497FC10219}"/>
              </a:ext>
            </a:extLst>
          </p:cNvPr>
          <p:cNvCxnSpPr>
            <a:stCxn id="35" idx="3"/>
            <a:endCxn id="15" idx="2"/>
          </p:cNvCxnSpPr>
          <p:nvPr/>
        </p:nvCxnSpPr>
        <p:spPr>
          <a:xfrm>
            <a:off x="2128182" y="4047385"/>
            <a:ext cx="1287171" cy="21788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FFD5FBEB-7C43-42D7-990F-0FBA5D3761DC}"/>
              </a:ext>
            </a:extLst>
          </p:cNvPr>
          <p:cNvCxnSpPr>
            <a:cxnSpLocks/>
            <a:stCxn id="28" idx="2"/>
            <a:endCxn id="15" idx="0"/>
          </p:cNvCxnSpPr>
          <p:nvPr/>
        </p:nvCxnSpPr>
        <p:spPr>
          <a:xfrm flipH="1">
            <a:off x="4107605" y="3209541"/>
            <a:ext cx="8548" cy="3634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F6F5E4B3-EFFC-49AD-8CE3-D207F7F5B434}"/>
              </a:ext>
            </a:extLst>
          </p:cNvPr>
          <p:cNvCxnSpPr>
            <a:stCxn id="15" idx="4"/>
            <a:endCxn id="103" idx="0"/>
          </p:cNvCxnSpPr>
          <p:nvPr/>
        </p:nvCxnSpPr>
        <p:spPr>
          <a:xfrm flipH="1">
            <a:off x="4101118" y="4957519"/>
            <a:ext cx="6487" cy="35002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8E4436DB-DC10-4A02-9714-BB56DF9459A1}"/>
              </a:ext>
            </a:extLst>
          </p:cNvPr>
          <p:cNvCxnSpPr>
            <a:stCxn id="33" idx="1"/>
            <a:endCxn id="15" idx="7"/>
          </p:cNvCxnSpPr>
          <p:nvPr/>
        </p:nvCxnSpPr>
        <p:spPr>
          <a:xfrm flipH="1">
            <a:off x="4597100" y="2700929"/>
            <a:ext cx="1291699" cy="107484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8F2C9BE3-4F02-4FDF-88BE-A8B888323CF1}"/>
              </a:ext>
            </a:extLst>
          </p:cNvPr>
          <p:cNvCxnSpPr>
            <a:stCxn id="98" idx="1"/>
            <a:endCxn id="15" idx="6"/>
          </p:cNvCxnSpPr>
          <p:nvPr/>
        </p:nvCxnSpPr>
        <p:spPr>
          <a:xfrm flipH="1" flipV="1">
            <a:off x="4799856" y="4265268"/>
            <a:ext cx="1101201" cy="874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3CB4ED68-0140-4AFB-9C1B-CECBFB511D28}"/>
              </a:ext>
            </a:extLst>
          </p:cNvPr>
          <p:cNvCxnSpPr>
            <a:stCxn id="31" idx="1"/>
            <a:endCxn id="15" idx="5"/>
          </p:cNvCxnSpPr>
          <p:nvPr/>
        </p:nvCxnSpPr>
        <p:spPr>
          <a:xfrm flipH="1" flipV="1">
            <a:off x="4597100" y="4754763"/>
            <a:ext cx="1282876" cy="11560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1E1FCF13-43B4-4CC5-A24C-FBEC9F1C82CE}"/>
              </a:ext>
            </a:extLst>
          </p:cNvPr>
          <p:cNvCxnSpPr>
            <a:stCxn id="98" idx="3"/>
            <a:endCxn id="42" idx="1"/>
          </p:cNvCxnSpPr>
          <p:nvPr/>
        </p:nvCxnSpPr>
        <p:spPr>
          <a:xfrm>
            <a:off x="7227703" y="4274008"/>
            <a:ext cx="765263" cy="490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69390E2F-BEFA-4DD9-B1E9-A50CE8E86A81}"/>
              </a:ext>
            </a:extLst>
          </p:cNvPr>
          <p:cNvCxnSpPr>
            <a:stCxn id="31" idx="3"/>
            <a:endCxn id="111" idx="1"/>
          </p:cNvCxnSpPr>
          <p:nvPr/>
        </p:nvCxnSpPr>
        <p:spPr>
          <a:xfrm>
            <a:off x="7224268" y="5910773"/>
            <a:ext cx="727840" cy="9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B9A78230-70E4-47F6-B008-4F5EB0AD2C59}"/>
              </a:ext>
            </a:extLst>
          </p:cNvPr>
          <p:cNvCxnSpPr>
            <a:cxnSpLocks/>
            <a:stCxn id="111" idx="3"/>
          </p:cNvCxnSpPr>
          <p:nvPr/>
        </p:nvCxnSpPr>
        <p:spPr>
          <a:xfrm>
            <a:off x="9296400" y="5920628"/>
            <a:ext cx="633314" cy="341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74C8E2EC-14D3-4935-A419-D441289F9C37}"/>
              </a:ext>
            </a:extLst>
          </p:cNvPr>
          <p:cNvCxnSpPr>
            <a:stCxn id="25" idx="2"/>
            <a:endCxn id="98" idx="0"/>
          </p:cNvCxnSpPr>
          <p:nvPr/>
        </p:nvCxnSpPr>
        <p:spPr>
          <a:xfrm>
            <a:off x="6557690" y="3248199"/>
            <a:ext cx="6690" cy="468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5B8F0781-9086-4E1A-B591-FB6A1CECCF43}"/>
              </a:ext>
            </a:extLst>
          </p:cNvPr>
          <p:cNvCxnSpPr>
            <a:stCxn id="98" idx="2"/>
            <a:endCxn id="31" idx="0"/>
          </p:cNvCxnSpPr>
          <p:nvPr/>
        </p:nvCxnSpPr>
        <p:spPr>
          <a:xfrm flipH="1">
            <a:off x="6552122" y="4830983"/>
            <a:ext cx="12258" cy="522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mit Pfeil 82">
            <a:extLst>
              <a:ext uri="{FF2B5EF4-FFF2-40B4-BE49-F238E27FC236}">
                <a16:creationId xmlns:a16="http://schemas.microsoft.com/office/drawing/2014/main" id="{B3CC57C0-C16D-4AF6-A124-20572A3B55BA}"/>
              </a:ext>
            </a:extLst>
          </p:cNvPr>
          <p:cNvCxnSpPr/>
          <p:nvPr/>
        </p:nvCxnSpPr>
        <p:spPr>
          <a:xfrm>
            <a:off x="6569562" y="3264891"/>
            <a:ext cx="12258" cy="4591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C2A5DF30-6C56-4205-B8A8-F87DB029D7FC}"/>
              </a:ext>
            </a:extLst>
          </p:cNvPr>
          <p:cNvCxnSpPr>
            <a:cxnSpLocks/>
          </p:cNvCxnSpPr>
          <p:nvPr/>
        </p:nvCxnSpPr>
        <p:spPr>
          <a:xfrm flipH="1">
            <a:off x="6569562" y="4837970"/>
            <a:ext cx="12258" cy="5228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Foliennummernplatzhalter 5">
            <a:extLst>
              <a:ext uri="{FF2B5EF4-FFF2-40B4-BE49-F238E27FC236}">
                <a16:creationId xmlns:a16="http://schemas.microsoft.com/office/drawing/2014/main" id="{899ACA55-0535-488C-A487-2F24216124CF}"/>
              </a:ext>
            </a:extLst>
          </p:cNvPr>
          <p:cNvSpPr>
            <a:spLocks noGrp="1"/>
          </p:cNvSpPr>
          <p:nvPr>
            <p:ph type="sldNum" sz="quarter" idx="12"/>
          </p:nvPr>
        </p:nvSpPr>
        <p:spPr>
          <a:xfrm>
            <a:off x="10023156" y="6356353"/>
            <a:ext cx="1016000" cy="313007"/>
          </a:xfrm>
        </p:spPr>
        <p:txBody>
          <a:bodyPr/>
          <a:lstStyle/>
          <a:p>
            <a:fld id="{1B9DF3C5-EB9C-42D5-B6E3-C5B7910FC980}" type="slidenum">
              <a:rPr lang="de-DE" smtClean="0"/>
              <a:pPr/>
              <a:t>5</a:t>
            </a:fld>
            <a:endParaRPr lang="de-DE" dirty="0"/>
          </a:p>
        </p:txBody>
      </p:sp>
      <p:grpSp>
        <p:nvGrpSpPr>
          <p:cNvPr id="71" name="Gruppieren 70">
            <a:extLst>
              <a:ext uri="{FF2B5EF4-FFF2-40B4-BE49-F238E27FC236}">
                <a16:creationId xmlns:a16="http://schemas.microsoft.com/office/drawing/2014/main" id="{F2AB5D3B-3A0C-4A70-8981-54400CBF88A0}"/>
              </a:ext>
            </a:extLst>
          </p:cNvPr>
          <p:cNvGrpSpPr/>
          <p:nvPr/>
        </p:nvGrpSpPr>
        <p:grpSpPr>
          <a:xfrm>
            <a:off x="9840416" y="2132856"/>
            <a:ext cx="1338828" cy="1264651"/>
            <a:chOff x="10503236" y="2877603"/>
            <a:chExt cx="1338828" cy="1475225"/>
          </a:xfrm>
          <a:solidFill>
            <a:srgbClr val="FFFF00"/>
          </a:solidFill>
        </p:grpSpPr>
        <p:sp>
          <p:nvSpPr>
            <p:cNvPr id="72" name="Rechteck: abgerundete Ecken 71">
              <a:extLst>
                <a:ext uri="{FF2B5EF4-FFF2-40B4-BE49-F238E27FC236}">
                  <a16:creationId xmlns:a16="http://schemas.microsoft.com/office/drawing/2014/main" id="{3C55653D-9580-4672-A13B-DFE27E69F2E8}"/>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3" name="Grafik 72">
              <a:extLst>
                <a:ext uri="{FF2B5EF4-FFF2-40B4-BE49-F238E27FC236}">
                  <a16:creationId xmlns:a16="http://schemas.microsoft.com/office/drawing/2014/main" id="{84C411F7-85D9-4906-81CD-1A73ED8DE43A}"/>
                </a:ext>
              </a:extLst>
            </p:cNvPr>
            <p:cNvPicPr>
              <a:picLocks noChangeAspect="1"/>
            </p:cNvPicPr>
            <p:nvPr/>
          </p:nvPicPr>
          <p:blipFill>
            <a:blip r:embed="rId8"/>
            <a:stretch>
              <a:fillRect/>
            </a:stretch>
          </p:blipFill>
          <p:spPr>
            <a:xfrm>
              <a:off x="10842892" y="2946460"/>
              <a:ext cx="619125" cy="828675"/>
            </a:xfrm>
            <a:prstGeom prst="rect">
              <a:avLst/>
            </a:prstGeom>
            <a:grpFill/>
          </p:spPr>
        </p:pic>
        <p:sp>
          <p:nvSpPr>
            <p:cNvPr id="74" name="Textfeld 73">
              <a:extLst>
                <a:ext uri="{FF2B5EF4-FFF2-40B4-BE49-F238E27FC236}">
                  <a16:creationId xmlns:a16="http://schemas.microsoft.com/office/drawing/2014/main" id="{92B9FF0C-C976-47D4-A494-B5EF38BDF97F}"/>
                </a:ext>
              </a:extLst>
            </p:cNvPr>
            <p:cNvSpPr txBox="1"/>
            <p:nvPr/>
          </p:nvSpPr>
          <p:spPr>
            <a:xfrm>
              <a:off x="10825040" y="3717582"/>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grpSp>
        <p:nvGrpSpPr>
          <p:cNvPr id="75" name="Gruppieren 74">
            <a:extLst>
              <a:ext uri="{FF2B5EF4-FFF2-40B4-BE49-F238E27FC236}">
                <a16:creationId xmlns:a16="http://schemas.microsoft.com/office/drawing/2014/main" id="{9FF751BC-053D-4031-BA35-614FD6100507}"/>
              </a:ext>
            </a:extLst>
          </p:cNvPr>
          <p:cNvGrpSpPr/>
          <p:nvPr/>
        </p:nvGrpSpPr>
        <p:grpSpPr>
          <a:xfrm>
            <a:off x="9908699" y="4941168"/>
            <a:ext cx="1338828" cy="1264651"/>
            <a:chOff x="10503236" y="2877603"/>
            <a:chExt cx="1338828" cy="1475225"/>
          </a:xfrm>
          <a:solidFill>
            <a:srgbClr val="FFFF00"/>
          </a:solidFill>
        </p:grpSpPr>
        <p:sp>
          <p:nvSpPr>
            <p:cNvPr id="77" name="Rechteck: abgerundete Ecken 76">
              <a:extLst>
                <a:ext uri="{FF2B5EF4-FFF2-40B4-BE49-F238E27FC236}">
                  <a16:creationId xmlns:a16="http://schemas.microsoft.com/office/drawing/2014/main" id="{8283DAE6-D948-498C-97D7-97A05B4C42D8}"/>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8" name="Grafik 77">
              <a:extLst>
                <a:ext uri="{FF2B5EF4-FFF2-40B4-BE49-F238E27FC236}">
                  <a16:creationId xmlns:a16="http://schemas.microsoft.com/office/drawing/2014/main" id="{5E6EDDB4-FEED-4BF1-A485-A4DAE9B49ADA}"/>
                </a:ext>
              </a:extLst>
            </p:cNvPr>
            <p:cNvPicPr>
              <a:picLocks noChangeAspect="1"/>
            </p:cNvPicPr>
            <p:nvPr/>
          </p:nvPicPr>
          <p:blipFill>
            <a:blip r:embed="rId8"/>
            <a:stretch>
              <a:fillRect/>
            </a:stretch>
          </p:blipFill>
          <p:spPr>
            <a:xfrm>
              <a:off x="10842892" y="2946460"/>
              <a:ext cx="619125" cy="828675"/>
            </a:xfrm>
            <a:prstGeom prst="rect">
              <a:avLst/>
            </a:prstGeom>
            <a:grpFill/>
          </p:spPr>
        </p:pic>
        <p:sp>
          <p:nvSpPr>
            <p:cNvPr id="79" name="Textfeld 78">
              <a:extLst>
                <a:ext uri="{FF2B5EF4-FFF2-40B4-BE49-F238E27FC236}">
                  <a16:creationId xmlns:a16="http://schemas.microsoft.com/office/drawing/2014/main" id="{ADC9495C-8183-4B4D-9744-7D84AC986784}"/>
                </a:ext>
              </a:extLst>
            </p:cNvPr>
            <p:cNvSpPr txBox="1"/>
            <p:nvPr/>
          </p:nvSpPr>
          <p:spPr>
            <a:xfrm>
              <a:off x="10638708" y="3717582"/>
              <a:ext cx="1044645" cy="584775"/>
            </a:xfrm>
            <a:prstGeom prst="rect">
              <a:avLst/>
            </a:prstGeom>
            <a:grpFill/>
          </p:spPr>
          <p:txBody>
            <a:bodyPr wrap="none" rtlCol="0">
              <a:spAutoFit/>
            </a:bodyPr>
            <a:lstStyle/>
            <a:p>
              <a:pPr algn="ctr"/>
              <a:r>
                <a:rPr lang="de-DE" sz="1600" dirty="0">
                  <a:latin typeface="+mj-lt"/>
                </a:rPr>
                <a:t>Patienten-</a:t>
              </a:r>
              <a:br>
                <a:rPr lang="de-DE" sz="1600" dirty="0">
                  <a:latin typeface="+mj-lt"/>
                </a:rPr>
              </a:br>
              <a:r>
                <a:rPr lang="de-DE" sz="1600" dirty="0">
                  <a:latin typeface="+mj-lt"/>
                </a:rPr>
                <a:t>Akte</a:t>
              </a:r>
            </a:p>
          </p:txBody>
        </p:sp>
      </p:grpSp>
      <p:grpSp>
        <p:nvGrpSpPr>
          <p:cNvPr id="80" name="Gruppieren 79">
            <a:extLst>
              <a:ext uri="{FF2B5EF4-FFF2-40B4-BE49-F238E27FC236}">
                <a16:creationId xmlns:a16="http://schemas.microsoft.com/office/drawing/2014/main" id="{79212ABD-C049-4316-994E-405026B65CE3}"/>
              </a:ext>
            </a:extLst>
          </p:cNvPr>
          <p:cNvGrpSpPr/>
          <p:nvPr/>
        </p:nvGrpSpPr>
        <p:grpSpPr>
          <a:xfrm>
            <a:off x="9861742" y="3526262"/>
            <a:ext cx="1338828" cy="1264651"/>
            <a:chOff x="10503236" y="2877603"/>
            <a:chExt cx="1338828" cy="1475225"/>
          </a:xfrm>
          <a:solidFill>
            <a:srgbClr val="FFFF00"/>
          </a:solidFill>
        </p:grpSpPr>
        <p:sp>
          <p:nvSpPr>
            <p:cNvPr id="81" name="Rechteck: abgerundete Ecken 80">
              <a:extLst>
                <a:ext uri="{FF2B5EF4-FFF2-40B4-BE49-F238E27FC236}">
                  <a16:creationId xmlns:a16="http://schemas.microsoft.com/office/drawing/2014/main" id="{AB274D5F-B691-4A7C-B160-F8A9CF22FBE3}"/>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2" name="Grafik 81">
              <a:extLst>
                <a:ext uri="{FF2B5EF4-FFF2-40B4-BE49-F238E27FC236}">
                  <a16:creationId xmlns:a16="http://schemas.microsoft.com/office/drawing/2014/main" id="{C7D7C4F6-7F19-4284-9070-085620B4A146}"/>
                </a:ext>
              </a:extLst>
            </p:cNvPr>
            <p:cNvPicPr>
              <a:picLocks noChangeAspect="1"/>
            </p:cNvPicPr>
            <p:nvPr/>
          </p:nvPicPr>
          <p:blipFill>
            <a:blip r:embed="rId8"/>
            <a:stretch>
              <a:fillRect/>
            </a:stretch>
          </p:blipFill>
          <p:spPr>
            <a:xfrm>
              <a:off x="10842892" y="2946460"/>
              <a:ext cx="619125" cy="828675"/>
            </a:xfrm>
            <a:prstGeom prst="rect">
              <a:avLst/>
            </a:prstGeom>
            <a:grpFill/>
          </p:spPr>
        </p:pic>
        <p:sp>
          <p:nvSpPr>
            <p:cNvPr id="85" name="Textfeld 84">
              <a:extLst>
                <a:ext uri="{FF2B5EF4-FFF2-40B4-BE49-F238E27FC236}">
                  <a16:creationId xmlns:a16="http://schemas.microsoft.com/office/drawing/2014/main" id="{906805D0-6661-4037-9E49-AC276E7A8175}"/>
                </a:ext>
              </a:extLst>
            </p:cNvPr>
            <p:cNvSpPr txBox="1"/>
            <p:nvPr/>
          </p:nvSpPr>
          <p:spPr>
            <a:xfrm>
              <a:off x="10825040" y="3688123"/>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cxnSp>
        <p:nvCxnSpPr>
          <p:cNvPr id="86" name="Gerader Verbinder 85">
            <a:extLst>
              <a:ext uri="{FF2B5EF4-FFF2-40B4-BE49-F238E27FC236}">
                <a16:creationId xmlns:a16="http://schemas.microsoft.com/office/drawing/2014/main" id="{C2649D4F-AB66-4F0C-B5EA-596A39B5F990}"/>
              </a:ext>
            </a:extLst>
          </p:cNvPr>
          <p:cNvCxnSpPr>
            <a:cxnSpLocks/>
          </p:cNvCxnSpPr>
          <p:nvPr/>
        </p:nvCxnSpPr>
        <p:spPr>
          <a:xfrm>
            <a:off x="9336471" y="4260224"/>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2D6CAFBE-977B-44FF-ABB3-D51C598034F0}"/>
              </a:ext>
            </a:extLst>
          </p:cNvPr>
          <p:cNvSpPr txBox="1"/>
          <p:nvPr/>
        </p:nvSpPr>
        <p:spPr>
          <a:xfrm>
            <a:off x="6029786" y="3861048"/>
            <a:ext cx="1216936" cy="830997"/>
          </a:xfrm>
          <a:prstGeom prst="rect">
            <a:avLst/>
          </a:prstGeom>
          <a:solidFill>
            <a:schemeClr val="accent5">
              <a:lumMod val="75000"/>
            </a:schemeClr>
          </a:solidFill>
        </p:spPr>
        <p:txBody>
          <a:bodyPr wrap="none" rtlCol="0">
            <a:spAutoFit/>
          </a:bodyPr>
          <a:lstStyle/>
          <a:p>
            <a:r>
              <a:rPr lang="de-DE" sz="1600" dirty="0">
                <a:solidFill>
                  <a:schemeClr val="bg1"/>
                </a:solidFill>
                <a:latin typeface="+mj-lt"/>
              </a:rPr>
              <a:t>Radiologen</a:t>
            </a:r>
            <a:br>
              <a:rPr lang="de-DE" sz="1600" dirty="0">
                <a:solidFill>
                  <a:schemeClr val="bg1"/>
                </a:solidFill>
                <a:latin typeface="+mj-lt"/>
              </a:rPr>
            </a:br>
            <a:r>
              <a:rPr lang="de-DE" sz="1600" dirty="0">
                <a:solidFill>
                  <a:schemeClr val="bg1"/>
                </a:solidFill>
                <a:latin typeface="+mj-lt"/>
              </a:rPr>
              <a:t>Psychologen</a:t>
            </a:r>
            <a:br>
              <a:rPr lang="de-DE" sz="1600" dirty="0">
                <a:solidFill>
                  <a:schemeClr val="bg1"/>
                </a:solidFill>
                <a:latin typeface="+mj-lt"/>
              </a:rPr>
            </a:br>
            <a:r>
              <a:rPr lang="de-DE" sz="1600" dirty="0">
                <a:solidFill>
                  <a:schemeClr val="bg1"/>
                </a:solidFill>
                <a:latin typeface="+mj-lt"/>
              </a:rPr>
              <a:t>…</a:t>
            </a:r>
          </a:p>
        </p:txBody>
      </p:sp>
    </p:spTree>
    <p:extLst>
      <p:ext uri="{BB962C8B-B14F-4D97-AF65-F5344CB8AC3E}">
        <p14:creationId xmlns:p14="http://schemas.microsoft.com/office/powerpoint/2010/main" val="384904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F939D-A3E8-4C5F-B842-06F7E127A4FF}"/>
              </a:ext>
            </a:extLst>
          </p:cNvPr>
          <p:cNvSpPr>
            <a:spLocks noGrp="1"/>
          </p:cNvSpPr>
          <p:nvPr>
            <p:ph type="title"/>
          </p:nvPr>
        </p:nvSpPr>
        <p:spPr>
          <a:xfrm>
            <a:off x="589241" y="733132"/>
            <a:ext cx="10972800" cy="928854"/>
          </a:xfrm>
        </p:spPr>
        <p:txBody>
          <a:bodyPr>
            <a:normAutofit/>
          </a:bodyPr>
          <a:lstStyle/>
          <a:p>
            <a:r>
              <a:rPr lang="de-DE" sz="4000" dirty="0"/>
              <a:t>Gesundheitswesen - Aktuell</a:t>
            </a:r>
          </a:p>
        </p:txBody>
      </p:sp>
      <p:sp>
        <p:nvSpPr>
          <p:cNvPr id="4" name="Datumsplatzhalter 3">
            <a:extLst>
              <a:ext uri="{FF2B5EF4-FFF2-40B4-BE49-F238E27FC236}">
                <a16:creationId xmlns:a16="http://schemas.microsoft.com/office/drawing/2014/main" id="{99D6D125-E7DA-4AE4-B791-82DC63243AD6}"/>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08D92645-7579-44EE-BD37-3A617AB7E7D5}"/>
              </a:ext>
            </a:extLst>
          </p:cNvPr>
          <p:cNvSpPr>
            <a:spLocks noGrp="1"/>
          </p:cNvSpPr>
          <p:nvPr>
            <p:ph type="ftr" sz="quarter" idx="11"/>
          </p:nvPr>
        </p:nvSpPr>
        <p:spPr/>
        <p:txBody>
          <a:bodyPr/>
          <a:lstStyle/>
          <a:p>
            <a:r>
              <a:rPr lang="de-DE"/>
              <a:t>Senioren Online Reichenbach/Fils, Bernhard Peitz</a:t>
            </a:r>
          </a:p>
        </p:txBody>
      </p:sp>
      <p:sp>
        <p:nvSpPr>
          <p:cNvPr id="15" name="Ellipse 14">
            <a:extLst>
              <a:ext uri="{FF2B5EF4-FFF2-40B4-BE49-F238E27FC236}">
                <a16:creationId xmlns:a16="http://schemas.microsoft.com/office/drawing/2014/main" id="{4CAF5A5F-69E0-4132-AB4E-D7FAE10F1338}"/>
              </a:ext>
            </a:extLst>
          </p:cNvPr>
          <p:cNvSpPr/>
          <p:nvPr/>
        </p:nvSpPr>
        <p:spPr>
          <a:xfrm>
            <a:off x="3415353" y="3573016"/>
            <a:ext cx="1384503" cy="138450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Patient</a:t>
            </a:r>
          </a:p>
        </p:txBody>
      </p:sp>
      <p:grpSp>
        <p:nvGrpSpPr>
          <p:cNvPr id="10" name="Gruppieren 9">
            <a:extLst>
              <a:ext uri="{FF2B5EF4-FFF2-40B4-BE49-F238E27FC236}">
                <a16:creationId xmlns:a16="http://schemas.microsoft.com/office/drawing/2014/main" id="{1DB5640A-5A81-4BF8-97EC-4A816C8B7CFF}"/>
              </a:ext>
            </a:extLst>
          </p:cNvPr>
          <p:cNvGrpSpPr/>
          <p:nvPr/>
        </p:nvGrpSpPr>
        <p:grpSpPr>
          <a:xfrm>
            <a:off x="719906" y="2126038"/>
            <a:ext cx="1522506" cy="1158946"/>
            <a:chOff x="911424" y="4843004"/>
            <a:chExt cx="1241126" cy="1158946"/>
          </a:xfrm>
        </p:grpSpPr>
        <p:sp>
          <p:nvSpPr>
            <p:cNvPr id="3" name="Rechteck: abgerundete Ecken 2">
              <a:extLst>
                <a:ext uri="{FF2B5EF4-FFF2-40B4-BE49-F238E27FC236}">
                  <a16:creationId xmlns:a16="http://schemas.microsoft.com/office/drawing/2014/main" id="{3319284A-3BBD-4F95-BB69-9CC36E09E353}"/>
                </a:ext>
              </a:extLst>
            </p:cNvPr>
            <p:cNvSpPr/>
            <p:nvPr/>
          </p:nvSpPr>
          <p:spPr>
            <a:xfrm>
              <a:off x="911424" y="4843004"/>
              <a:ext cx="1152128" cy="1113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32EAFC4C-1DA0-464F-BC88-77424582A029}"/>
                </a:ext>
              </a:extLst>
            </p:cNvPr>
            <p:cNvSpPr txBox="1"/>
            <p:nvPr/>
          </p:nvSpPr>
          <p:spPr>
            <a:xfrm>
              <a:off x="1089951" y="5663396"/>
              <a:ext cx="1062599" cy="338554"/>
            </a:xfrm>
            <a:prstGeom prst="rect">
              <a:avLst/>
            </a:prstGeom>
            <a:noFill/>
          </p:spPr>
          <p:txBody>
            <a:bodyPr wrap="none" rtlCol="0">
              <a:spAutoFit/>
            </a:bodyPr>
            <a:lstStyle/>
            <a:p>
              <a:r>
                <a:rPr lang="de-DE" sz="1600" dirty="0">
                  <a:solidFill>
                    <a:schemeClr val="bg1"/>
                  </a:solidFill>
                  <a:latin typeface="+mj-lt"/>
                </a:rPr>
                <a:t>Wearables</a:t>
              </a:r>
            </a:p>
          </p:txBody>
        </p:sp>
        <p:pic>
          <p:nvPicPr>
            <p:cNvPr id="8" name="Grafik 7">
              <a:extLst>
                <a:ext uri="{FF2B5EF4-FFF2-40B4-BE49-F238E27FC236}">
                  <a16:creationId xmlns:a16="http://schemas.microsoft.com/office/drawing/2014/main" id="{FB8876DC-8713-4E58-913B-E0C0F966188C}"/>
                </a:ext>
              </a:extLst>
            </p:cNvPr>
            <p:cNvPicPr>
              <a:picLocks noChangeAspect="1"/>
            </p:cNvPicPr>
            <p:nvPr/>
          </p:nvPicPr>
          <p:blipFill>
            <a:blip r:embed="rId3"/>
            <a:stretch>
              <a:fillRect/>
            </a:stretch>
          </p:blipFill>
          <p:spPr>
            <a:xfrm>
              <a:off x="1149332" y="4908943"/>
              <a:ext cx="676390" cy="800100"/>
            </a:xfrm>
            <a:prstGeom prst="rect">
              <a:avLst/>
            </a:prstGeom>
          </p:spPr>
        </p:pic>
      </p:grpSp>
      <p:grpSp>
        <p:nvGrpSpPr>
          <p:cNvPr id="51" name="Gruppieren 50">
            <a:extLst>
              <a:ext uri="{FF2B5EF4-FFF2-40B4-BE49-F238E27FC236}">
                <a16:creationId xmlns:a16="http://schemas.microsoft.com/office/drawing/2014/main" id="{99FC2925-BDBB-4F90-AA57-D28759F5ACBB}"/>
              </a:ext>
            </a:extLst>
          </p:cNvPr>
          <p:cNvGrpSpPr/>
          <p:nvPr/>
        </p:nvGrpSpPr>
        <p:grpSpPr>
          <a:xfrm>
            <a:off x="3431704" y="2095590"/>
            <a:ext cx="1368898" cy="1113951"/>
            <a:chOff x="3051330" y="4845007"/>
            <a:chExt cx="1368898" cy="1113951"/>
          </a:xfrm>
          <a:solidFill>
            <a:schemeClr val="accent2">
              <a:lumMod val="75000"/>
            </a:schemeClr>
          </a:solidFill>
        </p:grpSpPr>
        <p:sp>
          <p:nvSpPr>
            <p:cNvPr id="28" name="Rechteck: abgerundete Ecken 27">
              <a:extLst>
                <a:ext uri="{FF2B5EF4-FFF2-40B4-BE49-F238E27FC236}">
                  <a16:creationId xmlns:a16="http://schemas.microsoft.com/office/drawing/2014/main" id="{85757173-3D58-473D-B57B-6B72401A1DF0}"/>
                </a:ext>
              </a:extLst>
            </p:cNvPr>
            <p:cNvSpPr/>
            <p:nvPr/>
          </p:nvSpPr>
          <p:spPr>
            <a:xfrm>
              <a:off x="3051330" y="4845007"/>
              <a:ext cx="1368898"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EB307325-4914-4F45-A011-F835BADB003B}"/>
                </a:ext>
              </a:extLst>
            </p:cNvPr>
            <p:cNvSpPr txBox="1"/>
            <p:nvPr/>
          </p:nvSpPr>
          <p:spPr>
            <a:xfrm>
              <a:off x="3110576" y="5331573"/>
              <a:ext cx="1253869" cy="584775"/>
            </a:xfrm>
            <a:prstGeom prst="rect">
              <a:avLst/>
            </a:prstGeom>
            <a:grpFill/>
          </p:spPr>
          <p:txBody>
            <a:bodyPr wrap="none" rtlCol="0">
              <a:spAutoFit/>
            </a:bodyPr>
            <a:lstStyle/>
            <a:p>
              <a:pPr algn="ctr"/>
              <a:r>
                <a:rPr lang="de-DE" sz="1600" dirty="0">
                  <a:solidFill>
                    <a:schemeClr val="bg1"/>
                  </a:solidFill>
                  <a:latin typeface="+mj-lt"/>
                </a:rPr>
                <a:t>Therapeuten</a:t>
              </a:r>
              <a:br>
                <a:rPr lang="de-DE" sz="1600" dirty="0">
                  <a:solidFill>
                    <a:schemeClr val="bg1"/>
                  </a:solidFill>
                  <a:latin typeface="+mj-lt"/>
                </a:rPr>
              </a:br>
              <a:endParaRPr lang="de-DE" sz="1600" dirty="0">
                <a:solidFill>
                  <a:schemeClr val="bg1"/>
                </a:solidFill>
                <a:latin typeface="+mj-lt"/>
              </a:endParaRPr>
            </a:p>
          </p:txBody>
        </p:sp>
      </p:grpSp>
      <p:grpSp>
        <p:nvGrpSpPr>
          <p:cNvPr id="52" name="Gruppieren 51">
            <a:extLst>
              <a:ext uri="{FF2B5EF4-FFF2-40B4-BE49-F238E27FC236}">
                <a16:creationId xmlns:a16="http://schemas.microsoft.com/office/drawing/2014/main" id="{49B1D2FE-1CDD-43B4-A3D6-16A13F6046EF}"/>
              </a:ext>
            </a:extLst>
          </p:cNvPr>
          <p:cNvGrpSpPr/>
          <p:nvPr/>
        </p:nvGrpSpPr>
        <p:grpSpPr>
          <a:xfrm>
            <a:off x="5879976" y="5353797"/>
            <a:ext cx="1344292" cy="1113951"/>
            <a:chOff x="4565016" y="4835329"/>
            <a:chExt cx="1344292" cy="1113951"/>
          </a:xfrm>
          <a:solidFill>
            <a:schemeClr val="accent2">
              <a:lumMod val="75000"/>
            </a:schemeClr>
          </a:solidFill>
        </p:grpSpPr>
        <p:sp>
          <p:nvSpPr>
            <p:cNvPr id="31" name="Rechteck: abgerundete Ecken 30">
              <a:extLst>
                <a:ext uri="{FF2B5EF4-FFF2-40B4-BE49-F238E27FC236}">
                  <a16:creationId xmlns:a16="http://schemas.microsoft.com/office/drawing/2014/main" id="{10005FF9-0E3D-487D-8EF5-F88CB1166F00}"/>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366F3A19-E9CF-4BCF-A8C9-B51E47E808CD}"/>
                </a:ext>
              </a:extLst>
            </p:cNvPr>
            <p:cNvSpPr txBox="1"/>
            <p:nvPr/>
          </p:nvSpPr>
          <p:spPr>
            <a:xfrm>
              <a:off x="4923903" y="5600718"/>
              <a:ext cx="626518" cy="338554"/>
            </a:xfrm>
            <a:prstGeom prst="rect">
              <a:avLst/>
            </a:prstGeom>
            <a:grpFill/>
          </p:spPr>
          <p:txBody>
            <a:bodyPr wrap="none" rtlCol="0">
              <a:spAutoFit/>
            </a:bodyPr>
            <a:lstStyle/>
            <a:p>
              <a:r>
                <a:rPr lang="de-DE" sz="1600" dirty="0">
                  <a:solidFill>
                    <a:schemeClr val="bg1"/>
                  </a:solidFill>
                  <a:latin typeface="+mj-lt"/>
                </a:rPr>
                <a:t>Ärzte</a:t>
              </a:r>
            </a:p>
          </p:txBody>
        </p:sp>
      </p:grpSp>
      <p:grpSp>
        <p:nvGrpSpPr>
          <p:cNvPr id="53" name="Gruppieren 52">
            <a:extLst>
              <a:ext uri="{FF2B5EF4-FFF2-40B4-BE49-F238E27FC236}">
                <a16:creationId xmlns:a16="http://schemas.microsoft.com/office/drawing/2014/main" id="{D0788EBF-6EE7-46C5-9C35-C15253CE6A34}"/>
              </a:ext>
            </a:extLst>
          </p:cNvPr>
          <p:cNvGrpSpPr/>
          <p:nvPr/>
        </p:nvGrpSpPr>
        <p:grpSpPr>
          <a:xfrm>
            <a:off x="5888799" y="2143953"/>
            <a:ext cx="1326646" cy="1113951"/>
            <a:chOff x="5988772" y="4843004"/>
            <a:chExt cx="1326646" cy="1113951"/>
          </a:xfrm>
          <a:solidFill>
            <a:schemeClr val="bg2">
              <a:lumMod val="50000"/>
            </a:schemeClr>
          </a:solidFill>
        </p:grpSpPr>
        <p:sp>
          <p:nvSpPr>
            <p:cNvPr id="33" name="Rechteck: abgerundete Ecken 32">
              <a:extLst>
                <a:ext uri="{FF2B5EF4-FFF2-40B4-BE49-F238E27FC236}">
                  <a16:creationId xmlns:a16="http://schemas.microsoft.com/office/drawing/2014/main" id="{4546CC99-0EBA-46C2-9B24-9B3139CE43A3}"/>
                </a:ext>
              </a:extLst>
            </p:cNvPr>
            <p:cNvSpPr/>
            <p:nvPr/>
          </p:nvSpPr>
          <p:spPr>
            <a:xfrm>
              <a:off x="5988772" y="4843004"/>
              <a:ext cx="1326646"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0E081706-6951-4C31-9C6F-C8AE0CCFA830}"/>
                </a:ext>
              </a:extLst>
            </p:cNvPr>
            <p:cNvSpPr txBox="1"/>
            <p:nvPr/>
          </p:nvSpPr>
          <p:spPr>
            <a:xfrm>
              <a:off x="6240016" y="5608696"/>
              <a:ext cx="835293" cy="338554"/>
            </a:xfrm>
            <a:prstGeom prst="rect">
              <a:avLst/>
            </a:prstGeom>
            <a:grpFill/>
          </p:spPr>
          <p:txBody>
            <a:bodyPr wrap="none" rtlCol="0">
              <a:spAutoFit/>
            </a:bodyPr>
            <a:lstStyle/>
            <a:p>
              <a:r>
                <a:rPr lang="de-DE" sz="1600" dirty="0">
                  <a:solidFill>
                    <a:schemeClr val="bg1"/>
                  </a:solidFill>
                  <a:latin typeface="+mj-lt"/>
                </a:rPr>
                <a:t>Kliniken</a:t>
              </a:r>
            </a:p>
          </p:txBody>
        </p:sp>
      </p:grpSp>
      <p:grpSp>
        <p:nvGrpSpPr>
          <p:cNvPr id="16" name="Gruppieren 15">
            <a:extLst>
              <a:ext uri="{FF2B5EF4-FFF2-40B4-BE49-F238E27FC236}">
                <a16:creationId xmlns:a16="http://schemas.microsoft.com/office/drawing/2014/main" id="{C16F4631-2EF8-4304-8D85-7F6E1DFB12A2}"/>
              </a:ext>
            </a:extLst>
          </p:cNvPr>
          <p:cNvGrpSpPr/>
          <p:nvPr/>
        </p:nvGrpSpPr>
        <p:grpSpPr>
          <a:xfrm>
            <a:off x="695400" y="4885056"/>
            <a:ext cx="1509223" cy="1138520"/>
            <a:chOff x="10154158" y="4526204"/>
            <a:chExt cx="1287532" cy="1475225"/>
          </a:xfrm>
        </p:grpSpPr>
        <p:sp>
          <p:nvSpPr>
            <p:cNvPr id="40" name="Rechteck: abgerundete Ecken 39">
              <a:extLst>
                <a:ext uri="{FF2B5EF4-FFF2-40B4-BE49-F238E27FC236}">
                  <a16:creationId xmlns:a16="http://schemas.microsoft.com/office/drawing/2014/main" id="{AAE4DFDB-6714-45B9-8C98-0091D7494241}"/>
                </a:ext>
              </a:extLst>
            </p:cNvPr>
            <p:cNvSpPr/>
            <p:nvPr/>
          </p:nvSpPr>
          <p:spPr>
            <a:xfrm>
              <a:off x="10198946" y="4526204"/>
              <a:ext cx="1152128" cy="147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3FF0E15B-3CE4-4B16-B827-92482D59F67D}"/>
                </a:ext>
              </a:extLst>
            </p:cNvPr>
            <p:cNvSpPr txBox="1"/>
            <p:nvPr/>
          </p:nvSpPr>
          <p:spPr>
            <a:xfrm>
              <a:off x="10154158" y="5287683"/>
              <a:ext cx="1287532" cy="584775"/>
            </a:xfrm>
            <a:prstGeom prst="rect">
              <a:avLst/>
            </a:prstGeom>
            <a:noFill/>
          </p:spPr>
          <p:txBody>
            <a:bodyPr wrap="none" rtlCol="0">
              <a:spAutoFit/>
            </a:bodyPr>
            <a:lstStyle/>
            <a:p>
              <a:pPr algn="ctr"/>
              <a:r>
                <a:rPr lang="de-DE" sz="1600" dirty="0">
                  <a:solidFill>
                    <a:schemeClr val="bg1"/>
                  </a:solidFill>
                  <a:latin typeface="+mj-lt"/>
                </a:rPr>
                <a:t>Gesundheits-</a:t>
              </a:r>
              <a:br>
                <a:rPr lang="de-DE" sz="1600" dirty="0">
                  <a:solidFill>
                    <a:schemeClr val="bg1"/>
                  </a:solidFill>
                  <a:latin typeface="+mj-lt"/>
                </a:rPr>
              </a:br>
              <a:r>
                <a:rPr lang="de-DE" sz="1600" dirty="0">
                  <a:solidFill>
                    <a:schemeClr val="bg1"/>
                  </a:solidFill>
                  <a:latin typeface="+mj-lt"/>
                </a:rPr>
                <a:t>Apps</a:t>
              </a:r>
            </a:p>
          </p:txBody>
        </p:sp>
        <p:pic>
          <p:nvPicPr>
            <p:cNvPr id="9" name="Grafik 8">
              <a:extLst>
                <a:ext uri="{FF2B5EF4-FFF2-40B4-BE49-F238E27FC236}">
                  <a16:creationId xmlns:a16="http://schemas.microsoft.com/office/drawing/2014/main" id="{AFD36820-49C7-4257-83CA-F9BD46C2A308}"/>
                </a:ext>
              </a:extLst>
            </p:cNvPr>
            <p:cNvPicPr>
              <a:picLocks noChangeAspect="1"/>
            </p:cNvPicPr>
            <p:nvPr/>
          </p:nvPicPr>
          <p:blipFill>
            <a:blip r:embed="rId4"/>
            <a:stretch>
              <a:fillRect/>
            </a:stretch>
          </p:blipFill>
          <p:spPr>
            <a:xfrm>
              <a:off x="10513072" y="4606223"/>
              <a:ext cx="523875" cy="704398"/>
            </a:xfrm>
            <a:prstGeom prst="rect">
              <a:avLst/>
            </a:prstGeom>
          </p:spPr>
        </p:pic>
      </p:grpSp>
      <p:grpSp>
        <p:nvGrpSpPr>
          <p:cNvPr id="55" name="Gruppieren 54">
            <a:extLst>
              <a:ext uri="{FF2B5EF4-FFF2-40B4-BE49-F238E27FC236}">
                <a16:creationId xmlns:a16="http://schemas.microsoft.com/office/drawing/2014/main" id="{510FD994-4F4F-4825-82A3-535C589C4DBB}"/>
              </a:ext>
            </a:extLst>
          </p:cNvPr>
          <p:cNvGrpSpPr/>
          <p:nvPr/>
        </p:nvGrpSpPr>
        <p:grpSpPr>
          <a:xfrm>
            <a:off x="7981567" y="2132856"/>
            <a:ext cx="1345683" cy="1191341"/>
            <a:chOff x="8824640" y="4835329"/>
            <a:chExt cx="1382843" cy="1191341"/>
          </a:xfrm>
          <a:solidFill>
            <a:schemeClr val="bg2">
              <a:lumMod val="50000"/>
            </a:schemeClr>
          </a:solidFill>
        </p:grpSpPr>
        <p:sp>
          <p:nvSpPr>
            <p:cNvPr id="37" name="Rechteck: abgerundete Ecken 36">
              <a:extLst>
                <a:ext uri="{FF2B5EF4-FFF2-40B4-BE49-F238E27FC236}">
                  <a16:creationId xmlns:a16="http://schemas.microsoft.com/office/drawing/2014/main" id="{585F00DE-3752-4331-A335-2DE819710E07}"/>
                </a:ext>
              </a:extLst>
            </p:cNvPr>
            <p:cNvSpPr/>
            <p:nvPr/>
          </p:nvSpPr>
          <p:spPr>
            <a:xfrm>
              <a:off x="8824640" y="4835329"/>
              <a:ext cx="1382843" cy="11561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558CFF0-83D8-4E2F-B57F-F53F66234887}"/>
                </a:ext>
              </a:extLst>
            </p:cNvPr>
            <p:cNvSpPr txBox="1"/>
            <p:nvPr/>
          </p:nvSpPr>
          <p:spPr>
            <a:xfrm>
              <a:off x="8971463" y="5441895"/>
              <a:ext cx="1084977" cy="584775"/>
            </a:xfrm>
            <a:prstGeom prst="rect">
              <a:avLst/>
            </a:prstGeom>
            <a:grpFill/>
          </p:spPr>
          <p:txBody>
            <a:bodyPr wrap="none" rtlCol="0">
              <a:spAutoFit/>
            </a:bodyPr>
            <a:lstStyle/>
            <a:p>
              <a:pPr algn="ctr"/>
              <a:r>
                <a:rPr lang="de-DE" sz="1600" dirty="0">
                  <a:solidFill>
                    <a:schemeClr val="bg1"/>
                  </a:solidFill>
                  <a:latin typeface="+mj-lt"/>
                </a:rPr>
                <a:t>Computer-</a:t>
              </a:r>
              <a:br>
                <a:rPr lang="de-DE" sz="1600" dirty="0">
                  <a:solidFill>
                    <a:schemeClr val="bg1"/>
                  </a:solidFill>
                  <a:latin typeface="+mj-lt"/>
                </a:rPr>
              </a:br>
              <a:r>
                <a:rPr lang="de-DE" sz="1600" dirty="0">
                  <a:solidFill>
                    <a:schemeClr val="bg1"/>
                  </a:solidFill>
                  <a:latin typeface="+mj-lt"/>
                </a:rPr>
                <a:t>Analyse</a:t>
              </a:r>
            </a:p>
          </p:txBody>
        </p:sp>
        <p:pic>
          <p:nvPicPr>
            <p:cNvPr id="14" name="Grafik 13">
              <a:extLst>
                <a:ext uri="{FF2B5EF4-FFF2-40B4-BE49-F238E27FC236}">
                  <a16:creationId xmlns:a16="http://schemas.microsoft.com/office/drawing/2014/main" id="{D959FD8D-A46A-4C8A-9E6D-42D4520A4F91}"/>
                </a:ext>
              </a:extLst>
            </p:cNvPr>
            <p:cNvPicPr>
              <a:picLocks noChangeAspect="1"/>
            </p:cNvPicPr>
            <p:nvPr/>
          </p:nvPicPr>
          <p:blipFill>
            <a:blip r:embed="rId5"/>
            <a:stretch>
              <a:fillRect/>
            </a:stretch>
          </p:blipFill>
          <p:spPr>
            <a:xfrm>
              <a:off x="9179273" y="4922812"/>
              <a:ext cx="733151" cy="584775"/>
            </a:xfrm>
            <a:prstGeom prst="rect">
              <a:avLst/>
            </a:prstGeom>
            <a:grpFill/>
          </p:spPr>
        </p:pic>
      </p:grpSp>
      <p:grpSp>
        <p:nvGrpSpPr>
          <p:cNvPr id="44" name="Gruppieren 43">
            <a:extLst>
              <a:ext uri="{FF2B5EF4-FFF2-40B4-BE49-F238E27FC236}">
                <a16:creationId xmlns:a16="http://schemas.microsoft.com/office/drawing/2014/main" id="{42F2BA7F-FB09-4027-B638-F4C2E8B643FD}"/>
              </a:ext>
            </a:extLst>
          </p:cNvPr>
          <p:cNvGrpSpPr/>
          <p:nvPr/>
        </p:nvGrpSpPr>
        <p:grpSpPr>
          <a:xfrm>
            <a:off x="7992966" y="3717032"/>
            <a:ext cx="1338828" cy="1123760"/>
            <a:chOff x="7328946" y="2850936"/>
            <a:chExt cx="1338828" cy="1475225"/>
          </a:xfrm>
          <a:solidFill>
            <a:schemeClr val="accent5">
              <a:lumMod val="75000"/>
            </a:schemeClr>
          </a:solidFill>
        </p:grpSpPr>
        <p:sp>
          <p:nvSpPr>
            <p:cNvPr id="42" name="Rechteck: abgerundete Ecken 41">
              <a:extLst>
                <a:ext uri="{FF2B5EF4-FFF2-40B4-BE49-F238E27FC236}">
                  <a16:creationId xmlns:a16="http://schemas.microsoft.com/office/drawing/2014/main" id="{2EFA4F5E-35AE-4352-8B77-1A0BE49A91B4}"/>
                </a:ext>
              </a:extLst>
            </p:cNvPr>
            <p:cNvSpPr/>
            <p:nvPr/>
          </p:nvSpPr>
          <p:spPr>
            <a:xfrm>
              <a:off x="7328946" y="2850936"/>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3280231-96E7-4446-A7D8-C4CB6953AC23}"/>
                </a:ext>
              </a:extLst>
            </p:cNvPr>
            <p:cNvSpPr txBox="1"/>
            <p:nvPr/>
          </p:nvSpPr>
          <p:spPr>
            <a:xfrm>
              <a:off x="7328946" y="3861068"/>
              <a:ext cx="1338828" cy="338552"/>
            </a:xfrm>
            <a:prstGeom prst="rect">
              <a:avLst/>
            </a:prstGeom>
            <a:grpFill/>
          </p:spPr>
          <p:txBody>
            <a:bodyPr wrap="none" rtlCol="0">
              <a:spAutoFit/>
            </a:bodyPr>
            <a:lstStyle/>
            <a:p>
              <a:r>
                <a:rPr lang="de-DE" sz="1600" dirty="0">
                  <a:solidFill>
                    <a:schemeClr val="bg1"/>
                  </a:solidFill>
                  <a:latin typeface="+mj-lt"/>
                </a:rPr>
                <a:t>Visualisierung</a:t>
              </a:r>
            </a:p>
          </p:txBody>
        </p:sp>
        <p:pic>
          <p:nvPicPr>
            <p:cNvPr id="13" name="Grafik 12">
              <a:extLst>
                <a:ext uri="{FF2B5EF4-FFF2-40B4-BE49-F238E27FC236}">
                  <a16:creationId xmlns:a16="http://schemas.microsoft.com/office/drawing/2014/main" id="{8F5D562E-A286-4F43-A61F-AFAB6CC553E1}"/>
                </a:ext>
              </a:extLst>
            </p:cNvPr>
            <p:cNvPicPr>
              <a:picLocks noChangeAspect="1"/>
            </p:cNvPicPr>
            <p:nvPr/>
          </p:nvPicPr>
          <p:blipFill>
            <a:blip r:embed="rId6"/>
            <a:stretch>
              <a:fillRect/>
            </a:stretch>
          </p:blipFill>
          <p:spPr>
            <a:xfrm>
              <a:off x="7693252" y="2987344"/>
              <a:ext cx="614765" cy="915056"/>
            </a:xfrm>
            <a:prstGeom prst="rect">
              <a:avLst/>
            </a:prstGeom>
            <a:grpFill/>
          </p:spPr>
        </p:pic>
      </p:grpSp>
      <p:grpSp>
        <p:nvGrpSpPr>
          <p:cNvPr id="54" name="Gruppieren 53">
            <a:extLst>
              <a:ext uri="{FF2B5EF4-FFF2-40B4-BE49-F238E27FC236}">
                <a16:creationId xmlns:a16="http://schemas.microsoft.com/office/drawing/2014/main" id="{D72414B7-19EF-418A-AE05-1ED2B8EA8C8A}"/>
              </a:ext>
            </a:extLst>
          </p:cNvPr>
          <p:cNvGrpSpPr/>
          <p:nvPr/>
        </p:nvGrpSpPr>
        <p:grpSpPr>
          <a:xfrm>
            <a:off x="795042" y="3490409"/>
            <a:ext cx="1333140" cy="1135460"/>
            <a:chOff x="7364424" y="4843004"/>
            <a:chExt cx="1333140" cy="1135460"/>
          </a:xfrm>
        </p:grpSpPr>
        <p:sp>
          <p:nvSpPr>
            <p:cNvPr id="35" name="Rechteck: abgerundete Ecken 34">
              <a:extLst>
                <a:ext uri="{FF2B5EF4-FFF2-40B4-BE49-F238E27FC236}">
                  <a16:creationId xmlns:a16="http://schemas.microsoft.com/office/drawing/2014/main" id="{62DD0943-0D0E-4E5B-96FD-1964E6BC5429}"/>
                </a:ext>
              </a:extLst>
            </p:cNvPr>
            <p:cNvSpPr/>
            <p:nvPr/>
          </p:nvSpPr>
          <p:spPr>
            <a:xfrm>
              <a:off x="7364424" y="4843004"/>
              <a:ext cx="1333140" cy="1113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7782F98E-C094-43A0-9F7B-D2DFB1A332F6}"/>
                </a:ext>
              </a:extLst>
            </p:cNvPr>
            <p:cNvSpPr txBox="1"/>
            <p:nvPr/>
          </p:nvSpPr>
          <p:spPr>
            <a:xfrm>
              <a:off x="7578984" y="5639910"/>
              <a:ext cx="925766" cy="338554"/>
            </a:xfrm>
            <a:prstGeom prst="rect">
              <a:avLst/>
            </a:prstGeom>
            <a:noFill/>
          </p:spPr>
          <p:txBody>
            <a:bodyPr wrap="none" rtlCol="0">
              <a:spAutoFit/>
            </a:bodyPr>
            <a:lstStyle/>
            <a:p>
              <a:r>
                <a:rPr lang="de-DE" sz="1600" dirty="0">
                  <a:solidFill>
                    <a:schemeClr val="bg1"/>
                  </a:solidFill>
                  <a:latin typeface="+mj-lt"/>
                </a:rPr>
                <a:t>Wellness</a:t>
              </a:r>
            </a:p>
          </p:txBody>
        </p:sp>
        <p:pic>
          <p:nvPicPr>
            <p:cNvPr id="11" name="Grafik 10">
              <a:extLst>
                <a:ext uri="{FF2B5EF4-FFF2-40B4-BE49-F238E27FC236}">
                  <a16:creationId xmlns:a16="http://schemas.microsoft.com/office/drawing/2014/main" id="{DEF2D4EB-FF29-428C-BD1E-F89FD69F5838}"/>
                </a:ext>
              </a:extLst>
            </p:cNvPr>
            <p:cNvPicPr>
              <a:picLocks noChangeAspect="1"/>
            </p:cNvPicPr>
            <p:nvPr/>
          </p:nvPicPr>
          <p:blipFill>
            <a:blip r:embed="rId7"/>
            <a:stretch>
              <a:fillRect/>
            </a:stretch>
          </p:blipFill>
          <p:spPr>
            <a:xfrm>
              <a:off x="7684969" y="4941168"/>
              <a:ext cx="742950" cy="619125"/>
            </a:xfrm>
            <a:prstGeom prst="rect">
              <a:avLst/>
            </a:prstGeom>
          </p:spPr>
        </p:pic>
      </p:grpSp>
      <p:cxnSp>
        <p:nvCxnSpPr>
          <p:cNvPr id="69" name="Gerader Verbinder 68">
            <a:extLst>
              <a:ext uri="{FF2B5EF4-FFF2-40B4-BE49-F238E27FC236}">
                <a16:creationId xmlns:a16="http://schemas.microsoft.com/office/drawing/2014/main" id="{66953C53-BA07-45BD-A4E9-87CF26BB2F3C}"/>
              </a:ext>
            </a:extLst>
          </p:cNvPr>
          <p:cNvCxnSpPr>
            <a:cxnSpLocks/>
            <a:stCxn id="15" idx="1"/>
            <a:endCxn id="3" idx="3"/>
          </p:cNvCxnSpPr>
          <p:nvPr/>
        </p:nvCxnSpPr>
        <p:spPr>
          <a:xfrm flipH="1" flipV="1">
            <a:off x="2133237" y="2683014"/>
            <a:ext cx="1484872" cy="109275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9C938243-3EC6-4854-9E12-92323EB13F57}"/>
              </a:ext>
            </a:extLst>
          </p:cNvPr>
          <p:cNvCxnSpPr>
            <a:stCxn id="40" idx="3"/>
            <a:endCxn id="15" idx="3"/>
          </p:cNvCxnSpPr>
          <p:nvPr/>
        </p:nvCxnSpPr>
        <p:spPr>
          <a:xfrm flipV="1">
            <a:off x="2098405" y="4754763"/>
            <a:ext cx="1519704" cy="6995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8" name="Rechteck: abgerundete Ecken 97">
            <a:extLst>
              <a:ext uri="{FF2B5EF4-FFF2-40B4-BE49-F238E27FC236}">
                <a16:creationId xmlns:a16="http://schemas.microsoft.com/office/drawing/2014/main" id="{688DF0FD-EDC7-4B50-A3B6-EA5A38CCF795}"/>
              </a:ext>
            </a:extLst>
          </p:cNvPr>
          <p:cNvSpPr/>
          <p:nvPr/>
        </p:nvSpPr>
        <p:spPr>
          <a:xfrm>
            <a:off x="5901057" y="3717032"/>
            <a:ext cx="1326646" cy="111395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2" name="Gruppieren 101">
            <a:extLst>
              <a:ext uri="{FF2B5EF4-FFF2-40B4-BE49-F238E27FC236}">
                <a16:creationId xmlns:a16="http://schemas.microsoft.com/office/drawing/2014/main" id="{66DAF911-C536-475D-9401-9191A24BEF69}"/>
              </a:ext>
            </a:extLst>
          </p:cNvPr>
          <p:cNvGrpSpPr/>
          <p:nvPr/>
        </p:nvGrpSpPr>
        <p:grpSpPr>
          <a:xfrm>
            <a:off x="3431704" y="5307541"/>
            <a:ext cx="1338828" cy="1158174"/>
            <a:chOff x="10503236" y="2877603"/>
            <a:chExt cx="1338828" cy="1475225"/>
          </a:xfrm>
          <a:solidFill>
            <a:schemeClr val="accent4">
              <a:lumMod val="75000"/>
            </a:schemeClr>
          </a:solidFill>
        </p:grpSpPr>
        <p:sp>
          <p:nvSpPr>
            <p:cNvPr id="103" name="Rechteck: abgerundete Ecken 102">
              <a:extLst>
                <a:ext uri="{FF2B5EF4-FFF2-40B4-BE49-F238E27FC236}">
                  <a16:creationId xmlns:a16="http://schemas.microsoft.com/office/drawing/2014/main" id="{591D65C0-A592-48ED-803D-E3DF8A6661D7}"/>
                </a:ext>
              </a:extLst>
            </p:cNvPr>
            <p:cNvSpPr/>
            <p:nvPr/>
          </p:nvSpPr>
          <p:spPr>
            <a:xfrm>
              <a:off x="10503236" y="2877603"/>
              <a:ext cx="1338828" cy="14752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Textfeld 104">
              <a:extLst>
                <a:ext uri="{FF2B5EF4-FFF2-40B4-BE49-F238E27FC236}">
                  <a16:creationId xmlns:a16="http://schemas.microsoft.com/office/drawing/2014/main" id="{E01CE247-C128-48CC-913F-70E84C94A1DF}"/>
                </a:ext>
              </a:extLst>
            </p:cNvPr>
            <p:cNvSpPr txBox="1"/>
            <p:nvPr/>
          </p:nvSpPr>
          <p:spPr>
            <a:xfrm>
              <a:off x="10517265" y="3328138"/>
              <a:ext cx="1287532" cy="744858"/>
            </a:xfrm>
            <a:prstGeom prst="rect">
              <a:avLst/>
            </a:prstGeom>
            <a:solidFill>
              <a:srgbClr val="FFFF00"/>
            </a:solidFill>
          </p:spPr>
          <p:txBody>
            <a:bodyPr wrap="none" rtlCol="0">
              <a:spAutoFit/>
            </a:bodyPr>
            <a:lstStyle/>
            <a:p>
              <a:pPr algn="ctr"/>
              <a:r>
                <a:rPr lang="de-DE" sz="1600" dirty="0">
                  <a:latin typeface="+mj-lt"/>
                </a:rPr>
                <a:t>Gesundheits-</a:t>
              </a:r>
              <a:br>
                <a:rPr lang="de-DE" sz="1600" dirty="0">
                  <a:latin typeface="+mj-lt"/>
                </a:rPr>
              </a:br>
              <a:r>
                <a:rPr lang="de-DE" sz="1600" dirty="0">
                  <a:latin typeface="+mj-lt"/>
                </a:rPr>
                <a:t>Akte</a:t>
              </a:r>
            </a:p>
          </p:txBody>
        </p:sp>
      </p:grpSp>
      <p:cxnSp>
        <p:nvCxnSpPr>
          <p:cNvPr id="107" name="Gerader Verbinder 106">
            <a:extLst>
              <a:ext uri="{FF2B5EF4-FFF2-40B4-BE49-F238E27FC236}">
                <a16:creationId xmlns:a16="http://schemas.microsoft.com/office/drawing/2014/main" id="{4BCBD818-4029-4617-B4E8-E9D26C247820}"/>
              </a:ext>
            </a:extLst>
          </p:cNvPr>
          <p:cNvCxnSpPr>
            <a:stCxn id="33" idx="3"/>
            <a:endCxn id="37" idx="1"/>
          </p:cNvCxnSpPr>
          <p:nvPr/>
        </p:nvCxnSpPr>
        <p:spPr>
          <a:xfrm>
            <a:off x="7215445" y="2700929"/>
            <a:ext cx="766122" cy="999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E48E9451-2F50-456C-A64F-A98AE46DDE8C}"/>
              </a:ext>
            </a:extLst>
          </p:cNvPr>
          <p:cNvCxnSpPr>
            <a:cxnSpLocks/>
            <a:stCxn id="37" idx="3"/>
          </p:cNvCxnSpPr>
          <p:nvPr/>
        </p:nvCxnSpPr>
        <p:spPr>
          <a:xfrm>
            <a:off x="9327250" y="2710920"/>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uppieren 109">
            <a:extLst>
              <a:ext uri="{FF2B5EF4-FFF2-40B4-BE49-F238E27FC236}">
                <a16:creationId xmlns:a16="http://schemas.microsoft.com/office/drawing/2014/main" id="{C6AE7CB1-9C45-4DE5-9F02-D828F7631B0E}"/>
              </a:ext>
            </a:extLst>
          </p:cNvPr>
          <p:cNvGrpSpPr/>
          <p:nvPr/>
        </p:nvGrpSpPr>
        <p:grpSpPr>
          <a:xfrm>
            <a:off x="7952108" y="5363652"/>
            <a:ext cx="1344292" cy="1113951"/>
            <a:chOff x="4565016" y="4835329"/>
            <a:chExt cx="1344292" cy="1113951"/>
          </a:xfrm>
          <a:solidFill>
            <a:schemeClr val="accent2">
              <a:lumMod val="75000"/>
            </a:schemeClr>
          </a:solidFill>
        </p:grpSpPr>
        <p:sp>
          <p:nvSpPr>
            <p:cNvPr id="111" name="Rechteck: abgerundete Ecken 110">
              <a:extLst>
                <a:ext uri="{FF2B5EF4-FFF2-40B4-BE49-F238E27FC236}">
                  <a16:creationId xmlns:a16="http://schemas.microsoft.com/office/drawing/2014/main" id="{D0522709-8E66-4DBF-A3A3-A3073F3E8192}"/>
                </a:ext>
              </a:extLst>
            </p:cNvPr>
            <p:cNvSpPr/>
            <p:nvPr/>
          </p:nvSpPr>
          <p:spPr>
            <a:xfrm>
              <a:off x="4565016" y="4835329"/>
              <a:ext cx="1344292"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Textfeld 111">
              <a:extLst>
                <a:ext uri="{FF2B5EF4-FFF2-40B4-BE49-F238E27FC236}">
                  <a16:creationId xmlns:a16="http://schemas.microsoft.com/office/drawing/2014/main" id="{EFCB4E83-A30C-4497-8528-4CA35B2472A9}"/>
                </a:ext>
              </a:extLst>
            </p:cNvPr>
            <p:cNvSpPr txBox="1"/>
            <p:nvPr/>
          </p:nvSpPr>
          <p:spPr>
            <a:xfrm>
              <a:off x="4759636" y="5600718"/>
              <a:ext cx="950901" cy="338554"/>
            </a:xfrm>
            <a:prstGeom prst="rect">
              <a:avLst/>
            </a:prstGeom>
            <a:grpFill/>
          </p:spPr>
          <p:txBody>
            <a:bodyPr wrap="none" rtlCol="0">
              <a:spAutoFit/>
            </a:bodyPr>
            <a:lstStyle/>
            <a:p>
              <a:r>
                <a:rPr lang="de-DE" sz="1600" dirty="0">
                  <a:solidFill>
                    <a:schemeClr val="bg1"/>
                  </a:solidFill>
                  <a:latin typeface="+mj-lt"/>
                </a:rPr>
                <a:t>Diagnose</a:t>
              </a:r>
            </a:p>
          </p:txBody>
        </p:sp>
      </p:grpSp>
      <p:grpSp>
        <p:nvGrpSpPr>
          <p:cNvPr id="113" name="Gruppieren 112">
            <a:extLst>
              <a:ext uri="{FF2B5EF4-FFF2-40B4-BE49-F238E27FC236}">
                <a16:creationId xmlns:a16="http://schemas.microsoft.com/office/drawing/2014/main" id="{1BAE0259-E7CD-4858-9B4B-01A592872CC9}"/>
              </a:ext>
            </a:extLst>
          </p:cNvPr>
          <p:cNvGrpSpPr/>
          <p:nvPr/>
        </p:nvGrpSpPr>
        <p:grpSpPr>
          <a:xfrm>
            <a:off x="8020072" y="827579"/>
            <a:ext cx="1328324" cy="1113951"/>
            <a:chOff x="5988772" y="4843004"/>
            <a:chExt cx="1328324" cy="1113951"/>
          </a:xfrm>
          <a:solidFill>
            <a:schemeClr val="accent3">
              <a:lumMod val="60000"/>
              <a:lumOff val="40000"/>
            </a:schemeClr>
          </a:solidFill>
        </p:grpSpPr>
        <p:sp>
          <p:nvSpPr>
            <p:cNvPr id="114" name="Rechteck: abgerundete Ecken 113">
              <a:extLst>
                <a:ext uri="{FF2B5EF4-FFF2-40B4-BE49-F238E27FC236}">
                  <a16:creationId xmlns:a16="http://schemas.microsoft.com/office/drawing/2014/main" id="{172E276B-2C7E-49AD-936E-F8CCB34282CD}"/>
                </a:ext>
              </a:extLst>
            </p:cNvPr>
            <p:cNvSpPr/>
            <p:nvPr/>
          </p:nvSpPr>
          <p:spPr>
            <a:xfrm>
              <a:off x="5988772" y="4843004"/>
              <a:ext cx="1326646"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Textfeld 114">
              <a:extLst>
                <a:ext uri="{FF2B5EF4-FFF2-40B4-BE49-F238E27FC236}">
                  <a16:creationId xmlns:a16="http://schemas.microsoft.com/office/drawing/2014/main" id="{7A32533A-2050-4827-9BB6-BBB63AA83A0D}"/>
                </a:ext>
              </a:extLst>
            </p:cNvPr>
            <p:cNvSpPr txBox="1"/>
            <p:nvPr/>
          </p:nvSpPr>
          <p:spPr>
            <a:xfrm>
              <a:off x="6080924" y="5068161"/>
              <a:ext cx="1236172" cy="830997"/>
            </a:xfrm>
            <a:prstGeom prst="rect">
              <a:avLst/>
            </a:prstGeom>
            <a:grpFill/>
          </p:spPr>
          <p:txBody>
            <a:bodyPr wrap="none" rtlCol="0">
              <a:spAutoFit/>
            </a:bodyPr>
            <a:lstStyle/>
            <a:p>
              <a:r>
                <a:rPr lang="de-DE" sz="1600" dirty="0" err="1">
                  <a:solidFill>
                    <a:schemeClr val="bg1"/>
                  </a:solidFill>
                  <a:latin typeface="+mj-lt"/>
                </a:rPr>
                <a:t>Kasseärztl</a:t>
              </a:r>
              <a:r>
                <a:rPr lang="de-DE" sz="1600" dirty="0">
                  <a:solidFill>
                    <a:schemeClr val="bg1"/>
                  </a:solidFill>
                  <a:latin typeface="+mj-lt"/>
                </a:rPr>
                <a:t>.</a:t>
              </a:r>
              <a:br>
                <a:rPr lang="de-DE" sz="1600" dirty="0">
                  <a:solidFill>
                    <a:schemeClr val="bg1"/>
                  </a:solidFill>
                  <a:latin typeface="+mj-lt"/>
                </a:rPr>
              </a:br>
              <a:r>
                <a:rPr lang="de-DE" sz="1600" dirty="0">
                  <a:solidFill>
                    <a:schemeClr val="bg1"/>
                  </a:solidFill>
                  <a:latin typeface="+mj-lt"/>
                </a:rPr>
                <a:t>Vereinigung-</a:t>
              </a:r>
              <a:br>
                <a:rPr lang="de-DE" sz="1600" dirty="0">
                  <a:solidFill>
                    <a:schemeClr val="bg1"/>
                  </a:solidFill>
                  <a:latin typeface="+mj-lt"/>
                </a:rPr>
              </a:br>
              <a:r>
                <a:rPr lang="de-DE" sz="1600" dirty="0">
                  <a:solidFill>
                    <a:schemeClr val="bg1"/>
                  </a:solidFill>
                  <a:latin typeface="+mj-lt"/>
                </a:rPr>
                <a:t>Abrechnung</a:t>
              </a:r>
            </a:p>
          </p:txBody>
        </p:sp>
      </p:grpSp>
      <p:grpSp>
        <p:nvGrpSpPr>
          <p:cNvPr id="116" name="Gruppieren 115">
            <a:extLst>
              <a:ext uri="{FF2B5EF4-FFF2-40B4-BE49-F238E27FC236}">
                <a16:creationId xmlns:a16="http://schemas.microsoft.com/office/drawing/2014/main" id="{E9932D5D-1B30-42DA-83F2-51318CA08224}"/>
              </a:ext>
            </a:extLst>
          </p:cNvPr>
          <p:cNvGrpSpPr/>
          <p:nvPr/>
        </p:nvGrpSpPr>
        <p:grpSpPr>
          <a:xfrm>
            <a:off x="9840416" y="829525"/>
            <a:ext cx="1326646" cy="1120403"/>
            <a:chOff x="5988772" y="4843004"/>
            <a:chExt cx="1326646" cy="1120403"/>
          </a:xfrm>
          <a:solidFill>
            <a:schemeClr val="accent3">
              <a:lumMod val="60000"/>
              <a:lumOff val="40000"/>
            </a:schemeClr>
          </a:solidFill>
        </p:grpSpPr>
        <p:sp>
          <p:nvSpPr>
            <p:cNvPr id="117" name="Rechteck: abgerundete Ecken 116">
              <a:extLst>
                <a:ext uri="{FF2B5EF4-FFF2-40B4-BE49-F238E27FC236}">
                  <a16:creationId xmlns:a16="http://schemas.microsoft.com/office/drawing/2014/main" id="{03D15339-F16F-4C62-821D-7E98273F74D2}"/>
                </a:ext>
              </a:extLst>
            </p:cNvPr>
            <p:cNvSpPr/>
            <p:nvPr/>
          </p:nvSpPr>
          <p:spPr>
            <a:xfrm>
              <a:off x="5988772" y="4843004"/>
              <a:ext cx="1326646" cy="11139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Textfeld 117">
              <a:extLst>
                <a:ext uri="{FF2B5EF4-FFF2-40B4-BE49-F238E27FC236}">
                  <a16:creationId xmlns:a16="http://schemas.microsoft.com/office/drawing/2014/main" id="{7EF6D27E-80CC-4734-BEA5-791531119A72}"/>
                </a:ext>
              </a:extLst>
            </p:cNvPr>
            <p:cNvSpPr txBox="1"/>
            <p:nvPr/>
          </p:nvSpPr>
          <p:spPr>
            <a:xfrm>
              <a:off x="6240016" y="5378632"/>
              <a:ext cx="920830" cy="584775"/>
            </a:xfrm>
            <a:prstGeom prst="rect">
              <a:avLst/>
            </a:prstGeom>
            <a:grpFill/>
          </p:spPr>
          <p:txBody>
            <a:bodyPr wrap="none" rtlCol="0">
              <a:spAutoFit/>
            </a:bodyPr>
            <a:lstStyle/>
            <a:p>
              <a:r>
                <a:rPr lang="de-DE" sz="1600" dirty="0">
                  <a:solidFill>
                    <a:schemeClr val="bg1"/>
                  </a:solidFill>
                  <a:latin typeface="+mj-lt"/>
                </a:rPr>
                <a:t>Kranken-</a:t>
              </a:r>
              <a:br>
                <a:rPr lang="de-DE" sz="1600" dirty="0">
                  <a:solidFill>
                    <a:schemeClr val="bg1"/>
                  </a:solidFill>
                  <a:latin typeface="+mj-lt"/>
                </a:rPr>
              </a:br>
              <a:r>
                <a:rPr lang="de-DE" sz="1600" dirty="0">
                  <a:solidFill>
                    <a:schemeClr val="bg1"/>
                  </a:solidFill>
                  <a:latin typeface="+mj-lt"/>
                </a:rPr>
                <a:t>Kassem</a:t>
              </a:r>
            </a:p>
          </p:txBody>
        </p:sp>
      </p:grpSp>
      <p:cxnSp>
        <p:nvCxnSpPr>
          <p:cNvPr id="120" name="Gerader Verbinder 119">
            <a:extLst>
              <a:ext uri="{FF2B5EF4-FFF2-40B4-BE49-F238E27FC236}">
                <a16:creationId xmlns:a16="http://schemas.microsoft.com/office/drawing/2014/main" id="{9AF4B356-DF73-4AC0-BBC2-B1497FC10219}"/>
              </a:ext>
            </a:extLst>
          </p:cNvPr>
          <p:cNvCxnSpPr>
            <a:stCxn id="35" idx="3"/>
            <a:endCxn id="15" idx="2"/>
          </p:cNvCxnSpPr>
          <p:nvPr/>
        </p:nvCxnSpPr>
        <p:spPr>
          <a:xfrm>
            <a:off x="2128182" y="4047385"/>
            <a:ext cx="1287171" cy="21788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FFD5FBEB-7C43-42D7-990F-0FBA5D3761DC}"/>
              </a:ext>
            </a:extLst>
          </p:cNvPr>
          <p:cNvCxnSpPr>
            <a:cxnSpLocks/>
            <a:stCxn id="28" idx="2"/>
            <a:endCxn id="15" idx="0"/>
          </p:cNvCxnSpPr>
          <p:nvPr/>
        </p:nvCxnSpPr>
        <p:spPr>
          <a:xfrm flipH="1">
            <a:off x="4107605" y="3209541"/>
            <a:ext cx="8548" cy="3634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F6F5E4B3-EFFC-49AD-8CE3-D207F7F5B434}"/>
              </a:ext>
            </a:extLst>
          </p:cNvPr>
          <p:cNvCxnSpPr>
            <a:stCxn id="15" idx="4"/>
            <a:endCxn id="103" idx="0"/>
          </p:cNvCxnSpPr>
          <p:nvPr/>
        </p:nvCxnSpPr>
        <p:spPr>
          <a:xfrm flipH="1">
            <a:off x="4101118" y="4957519"/>
            <a:ext cx="6487" cy="35002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8E4436DB-DC10-4A02-9714-BB56DF9459A1}"/>
              </a:ext>
            </a:extLst>
          </p:cNvPr>
          <p:cNvCxnSpPr>
            <a:stCxn id="33" idx="1"/>
            <a:endCxn id="15" idx="7"/>
          </p:cNvCxnSpPr>
          <p:nvPr/>
        </p:nvCxnSpPr>
        <p:spPr>
          <a:xfrm flipH="1">
            <a:off x="4597100" y="2700929"/>
            <a:ext cx="1291699" cy="107484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8F2C9BE3-4F02-4FDF-88BE-A8B888323CF1}"/>
              </a:ext>
            </a:extLst>
          </p:cNvPr>
          <p:cNvCxnSpPr>
            <a:stCxn id="98" idx="1"/>
            <a:endCxn id="15" idx="6"/>
          </p:cNvCxnSpPr>
          <p:nvPr/>
        </p:nvCxnSpPr>
        <p:spPr>
          <a:xfrm flipH="1" flipV="1">
            <a:off x="4799856" y="4265268"/>
            <a:ext cx="1101201" cy="874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3CB4ED68-0140-4AFB-9C1B-CECBFB511D28}"/>
              </a:ext>
            </a:extLst>
          </p:cNvPr>
          <p:cNvCxnSpPr>
            <a:stCxn id="31" idx="1"/>
            <a:endCxn id="15" idx="5"/>
          </p:cNvCxnSpPr>
          <p:nvPr/>
        </p:nvCxnSpPr>
        <p:spPr>
          <a:xfrm flipH="1" flipV="1">
            <a:off x="4597100" y="4754763"/>
            <a:ext cx="1282876" cy="11560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1E1FCF13-43B4-4CC5-A24C-FBEC9F1C82CE}"/>
              </a:ext>
            </a:extLst>
          </p:cNvPr>
          <p:cNvCxnSpPr>
            <a:stCxn id="98" idx="3"/>
            <a:endCxn id="42" idx="1"/>
          </p:cNvCxnSpPr>
          <p:nvPr/>
        </p:nvCxnSpPr>
        <p:spPr>
          <a:xfrm>
            <a:off x="7227703" y="4274008"/>
            <a:ext cx="765263" cy="490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69390E2F-BEFA-4DD9-B1E9-A50CE8E86A81}"/>
              </a:ext>
            </a:extLst>
          </p:cNvPr>
          <p:cNvCxnSpPr>
            <a:stCxn id="31" idx="3"/>
            <a:endCxn id="111" idx="1"/>
          </p:cNvCxnSpPr>
          <p:nvPr/>
        </p:nvCxnSpPr>
        <p:spPr>
          <a:xfrm>
            <a:off x="7224268" y="5910773"/>
            <a:ext cx="727840" cy="9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16B02667-72B3-4784-993B-1726AD0D53FF}"/>
              </a:ext>
            </a:extLst>
          </p:cNvPr>
          <p:cNvCxnSpPr>
            <a:stCxn id="114" idx="3"/>
            <a:endCxn id="117" idx="1"/>
          </p:cNvCxnSpPr>
          <p:nvPr/>
        </p:nvCxnSpPr>
        <p:spPr>
          <a:xfrm>
            <a:off x="9346718" y="1384555"/>
            <a:ext cx="493698" cy="19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B9A78230-70E4-47F6-B008-4F5EB0AD2C59}"/>
              </a:ext>
            </a:extLst>
          </p:cNvPr>
          <p:cNvCxnSpPr>
            <a:cxnSpLocks/>
            <a:stCxn id="111" idx="3"/>
          </p:cNvCxnSpPr>
          <p:nvPr/>
        </p:nvCxnSpPr>
        <p:spPr>
          <a:xfrm>
            <a:off x="9296400" y="5920628"/>
            <a:ext cx="633314" cy="341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74C8E2EC-14D3-4935-A419-D441289F9C37}"/>
              </a:ext>
            </a:extLst>
          </p:cNvPr>
          <p:cNvCxnSpPr>
            <a:stCxn id="25" idx="2"/>
            <a:endCxn id="98" idx="0"/>
          </p:cNvCxnSpPr>
          <p:nvPr/>
        </p:nvCxnSpPr>
        <p:spPr>
          <a:xfrm>
            <a:off x="6557690" y="3248199"/>
            <a:ext cx="6690" cy="468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5B8F0781-9086-4E1A-B591-FB6A1CECCF43}"/>
              </a:ext>
            </a:extLst>
          </p:cNvPr>
          <p:cNvCxnSpPr>
            <a:stCxn id="98" idx="2"/>
            <a:endCxn id="31" idx="0"/>
          </p:cNvCxnSpPr>
          <p:nvPr/>
        </p:nvCxnSpPr>
        <p:spPr>
          <a:xfrm flipH="1">
            <a:off x="6552122" y="4830983"/>
            <a:ext cx="12258" cy="522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51721DB1-16C0-4971-A242-E0C8095BE987}"/>
              </a:ext>
            </a:extLst>
          </p:cNvPr>
          <p:cNvCxnSpPr/>
          <p:nvPr/>
        </p:nvCxnSpPr>
        <p:spPr>
          <a:xfrm>
            <a:off x="7588188" y="1714133"/>
            <a:ext cx="0" cy="38025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1E435C2B-2738-4DC7-9CA1-B0065448D0B0}"/>
              </a:ext>
            </a:extLst>
          </p:cNvPr>
          <p:cNvCxnSpPr/>
          <p:nvPr/>
        </p:nvCxnSpPr>
        <p:spPr>
          <a:xfrm>
            <a:off x="7215445" y="2348880"/>
            <a:ext cx="383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0632F74E-F6AA-4AC6-8979-6F5C9D52ED9C}"/>
              </a:ext>
            </a:extLst>
          </p:cNvPr>
          <p:cNvCxnSpPr/>
          <p:nvPr/>
        </p:nvCxnSpPr>
        <p:spPr>
          <a:xfrm>
            <a:off x="7224268" y="3898135"/>
            <a:ext cx="363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3250E321-93A4-46CC-AEB7-D213851495B7}"/>
              </a:ext>
            </a:extLst>
          </p:cNvPr>
          <p:cNvCxnSpPr/>
          <p:nvPr/>
        </p:nvCxnSpPr>
        <p:spPr>
          <a:xfrm>
            <a:off x="7215445" y="5516638"/>
            <a:ext cx="383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Gerader Verbinder 164">
            <a:extLst>
              <a:ext uri="{FF2B5EF4-FFF2-40B4-BE49-F238E27FC236}">
                <a16:creationId xmlns:a16="http://schemas.microsoft.com/office/drawing/2014/main" id="{E6E6AA01-3448-4122-AB83-9E3A12934112}"/>
              </a:ext>
            </a:extLst>
          </p:cNvPr>
          <p:cNvCxnSpPr/>
          <p:nvPr/>
        </p:nvCxnSpPr>
        <p:spPr>
          <a:xfrm>
            <a:off x="4556653" y="1903545"/>
            <a:ext cx="3031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Verbinder: gewinkelt 166">
            <a:extLst>
              <a:ext uri="{FF2B5EF4-FFF2-40B4-BE49-F238E27FC236}">
                <a16:creationId xmlns:a16="http://schemas.microsoft.com/office/drawing/2014/main" id="{C64A1B61-2C61-4DF1-971F-7A9A8342E755}"/>
              </a:ext>
            </a:extLst>
          </p:cNvPr>
          <p:cNvCxnSpPr>
            <a:endCxn id="114" idx="1"/>
          </p:cNvCxnSpPr>
          <p:nvPr/>
        </p:nvCxnSpPr>
        <p:spPr>
          <a:xfrm flipV="1">
            <a:off x="7588188" y="1384555"/>
            <a:ext cx="431884" cy="329578"/>
          </a:xfrm>
          <a:prstGeom prst="bentConnector3">
            <a:avLst>
              <a:gd name="adj1" fmla="val 10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FB9516AD-9FEA-4AE3-81F3-E07964E3364A}"/>
              </a:ext>
            </a:extLst>
          </p:cNvPr>
          <p:cNvCxnSpPr/>
          <p:nvPr/>
        </p:nvCxnSpPr>
        <p:spPr>
          <a:xfrm>
            <a:off x="4565279" y="1894919"/>
            <a:ext cx="0" cy="2006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Gerade Verbindung mit Pfeil 82">
            <a:extLst>
              <a:ext uri="{FF2B5EF4-FFF2-40B4-BE49-F238E27FC236}">
                <a16:creationId xmlns:a16="http://schemas.microsoft.com/office/drawing/2014/main" id="{68A487DE-8CE4-4053-92A5-7C9420C3902C}"/>
              </a:ext>
            </a:extLst>
          </p:cNvPr>
          <p:cNvCxnSpPr/>
          <p:nvPr/>
        </p:nvCxnSpPr>
        <p:spPr>
          <a:xfrm>
            <a:off x="6567009" y="3263374"/>
            <a:ext cx="12258" cy="4591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F6503D73-152A-4B2D-9C1D-1F4EA1647463}"/>
              </a:ext>
            </a:extLst>
          </p:cNvPr>
          <p:cNvCxnSpPr>
            <a:cxnSpLocks/>
          </p:cNvCxnSpPr>
          <p:nvPr/>
        </p:nvCxnSpPr>
        <p:spPr>
          <a:xfrm flipH="1">
            <a:off x="6567009" y="4836453"/>
            <a:ext cx="12258" cy="5228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Foliennummernplatzhalter 5">
            <a:extLst>
              <a:ext uri="{FF2B5EF4-FFF2-40B4-BE49-F238E27FC236}">
                <a16:creationId xmlns:a16="http://schemas.microsoft.com/office/drawing/2014/main" id="{CDF724DB-97DE-4FC2-A86A-3525FF58D7EB}"/>
              </a:ext>
            </a:extLst>
          </p:cNvPr>
          <p:cNvSpPr>
            <a:spLocks noGrp="1"/>
          </p:cNvSpPr>
          <p:nvPr>
            <p:ph type="sldNum" sz="quarter" idx="12"/>
          </p:nvPr>
        </p:nvSpPr>
        <p:spPr>
          <a:xfrm>
            <a:off x="10023156" y="6356353"/>
            <a:ext cx="1016000" cy="313007"/>
          </a:xfrm>
        </p:spPr>
        <p:txBody>
          <a:bodyPr/>
          <a:lstStyle/>
          <a:p>
            <a:fld id="{1B9DF3C5-EB9C-42D5-B6E3-C5B7910FC980}" type="slidenum">
              <a:rPr lang="de-DE" smtClean="0"/>
              <a:pPr/>
              <a:t>6</a:t>
            </a:fld>
            <a:endParaRPr lang="de-DE" dirty="0"/>
          </a:p>
        </p:txBody>
      </p:sp>
      <p:grpSp>
        <p:nvGrpSpPr>
          <p:cNvPr id="86" name="Gruppieren 85">
            <a:extLst>
              <a:ext uri="{FF2B5EF4-FFF2-40B4-BE49-F238E27FC236}">
                <a16:creationId xmlns:a16="http://schemas.microsoft.com/office/drawing/2014/main" id="{9A8D9FBA-39F8-4541-BB7D-553418D89A35}"/>
              </a:ext>
            </a:extLst>
          </p:cNvPr>
          <p:cNvGrpSpPr/>
          <p:nvPr/>
        </p:nvGrpSpPr>
        <p:grpSpPr>
          <a:xfrm>
            <a:off x="9840416" y="2132856"/>
            <a:ext cx="1338828" cy="1264651"/>
            <a:chOff x="10503236" y="2877603"/>
            <a:chExt cx="1338828" cy="1475225"/>
          </a:xfrm>
          <a:solidFill>
            <a:srgbClr val="FFFF00"/>
          </a:solidFill>
        </p:grpSpPr>
        <p:sp>
          <p:nvSpPr>
            <p:cNvPr id="87" name="Rechteck: abgerundete Ecken 86">
              <a:extLst>
                <a:ext uri="{FF2B5EF4-FFF2-40B4-BE49-F238E27FC236}">
                  <a16:creationId xmlns:a16="http://schemas.microsoft.com/office/drawing/2014/main" id="{B94A77C4-CAC6-462F-BC21-C7D41027C897}"/>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8" name="Grafik 87">
              <a:extLst>
                <a:ext uri="{FF2B5EF4-FFF2-40B4-BE49-F238E27FC236}">
                  <a16:creationId xmlns:a16="http://schemas.microsoft.com/office/drawing/2014/main" id="{F742B71F-0402-4853-9082-4A27ADDF5907}"/>
                </a:ext>
              </a:extLst>
            </p:cNvPr>
            <p:cNvPicPr>
              <a:picLocks noChangeAspect="1"/>
            </p:cNvPicPr>
            <p:nvPr/>
          </p:nvPicPr>
          <p:blipFill>
            <a:blip r:embed="rId8"/>
            <a:stretch>
              <a:fillRect/>
            </a:stretch>
          </p:blipFill>
          <p:spPr>
            <a:xfrm>
              <a:off x="10842892" y="2946460"/>
              <a:ext cx="619125" cy="828675"/>
            </a:xfrm>
            <a:prstGeom prst="rect">
              <a:avLst/>
            </a:prstGeom>
            <a:grpFill/>
          </p:spPr>
        </p:pic>
        <p:sp>
          <p:nvSpPr>
            <p:cNvPr id="89" name="Textfeld 88">
              <a:extLst>
                <a:ext uri="{FF2B5EF4-FFF2-40B4-BE49-F238E27FC236}">
                  <a16:creationId xmlns:a16="http://schemas.microsoft.com/office/drawing/2014/main" id="{E0B879C0-220F-474F-89B7-58B878F16B54}"/>
                </a:ext>
              </a:extLst>
            </p:cNvPr>
            <p:cNvSpPr txBox="1"/>
            <p:nvPr/>
          </p:nvSpPr>
          <p:spPr>
            <a:xfrm>
              <a:off x="10825040" y="3717582"/>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grpSp>
        <p:nvGrpSpPr>
          <p:cNvPr id="94" name="Gruppieren 93">
            <a:extLst>
              <a:ext uri="{FF2B5EF4-FFF2-40B4-BE49-F238E27FC236}">
                <a16:creationId xmlns:a16="http://schemas.microsoft.com/office/drawing/2014/main" id="{621FFE1D-BC66-4B1E-A1E2-CA5955F90262}"/>
              </a:ext>
            </a:extLst>
          </p:cNvPr>
          <p:cNvGrpSpPr/>
          <p:nvPr/>
        </p:nvGrpSpPr>
        <p:grpSpPr>
          <a:xfrm>
            <a:off x="9861742" y="3526262"/>
            <a:ext cx="1338828" cy="1264651"/>
            <a:chOff x="10503236" y="2877603"/>
            <a:chExt cx="1338828" cy="1475225"/>
          </a:xfrm>
          <a:solidFill>
            <a:srgbClr val="FFFF00"/>
          </a:solidFill>
        </p:grpSpPr>
        <p:sp>
          <p:nvSpPr>
            <p:cNvPr id="95" name="Rechteck: abgerundete Ecken 94">
              <a:extLst>
                <a:ext uri="{FF2B5EF4-FFF2-40B4-BE49-F238E27FC236}">
                  <a16:creationId xmlns:a16="http://schemas.microsoft.com/office/drawing/2014/main" id="{1F628383-2980-4ADB-A54A-90F36264B68E}"/>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6" name="Grafik 95">
              <a:extLst>
                <a:ext uri="{FF2B5EF4-FFF2-40B4-BE49-F238E27FC236}">
                  <a16:creationId xmlns:a16="http://schemas.microsoft.com/office/drawing/2014/main" id="{5A6F29A7-E6DB-41AC-8D43-8E1292233F57}"/>
                </a:ext>
              </a:extLst>
            </p:cNvPr>
            <p:cNvPicPr>
              <a:picLocks noChangeAspect="1"/>
            </p:cNvPicPr>
            <p:nvPr/>
          </p:nvPicPr>
          <p:blipFill>
            <a:blip r:embed="rId8"/>
            <a:stretch>
              <a:fillRect/>
            </a:stretch>
          </p:blipFill>
          <p:spPr>
            <a:xfrm>
              <a:off x="10842892" y="2946460"/>
              <a:ext cx="619125" cy="828675"/>
            </a:xfrm>
            <a:prstGeom prst="rect">
              <a:avLst/>
            </a:prstGeom>
            <a:grpFill/>
          </p:spPr>
        </p:pic>
        <p:sp>
          <p:nvSpPr>
            <p:cNvPr id="100" name="Textfeld 99">
              <a:extLst>
                <a:ext uri="{FF2B5EF4-FFF2-40B4-BE49-F238E27FC236}">
                  <a16:creationId xmlns:a16="http://schemas.microsoft.com/office/drawing/2014/main" id="{AD994C4E-3438-4641-8BE2-A350AC239081}"/>
                </a:ext>
              </a:extLst>
            </p:cNvPr>
            <p:cNvSpPr txBox="1"/>
            <p:nvPr/>
          </p:nvSpPr>
          <p:spPr>
            <a:xfrm>
              <a:off x="10825040" y="3688123"/>
              <a:ext cx="671979" cy="584775"/>
            </a:xfrm>
            <a:prstGeom prst="rect">
              <a:avLst/>
            </a:prstGeom>
            <a:grpFill/>
          </p:spPr>
          <p:txBody>
            <a:bodyPr wrap="none" rtlCol="0">
              <a:spAutoFit/>
            </a:bodyPr>
            <a:lstStyle/>
            <a:p>
              <a:pPr algn="ctr"/>
              <a:r>
                <a:rPr lang="de-DE" sz="1600" dirty="0">
                  <a:latin typeface="+mj-lt"/>
                </a:rPr>
                <a:t>Fall-</a:t>
              </a:r>
              <a:br>
                <a:rPr lang="de-DE" sz="1600" dirty="0">
                  <a:latin typeface="+mj-lt"/>
                </a:rPr>
              </a:br>
              <a:r>
                <a:rPr lang="de-DE" sz="1600" dirty="0">
                  <a:latin typeface="+mj-lt"/>
                </a:rPr>
                <a:t>Akten</a:t>
              </a:r>
            </a:p>
          </p:txBody>
        </p:sp>
      </p:grpSp>
      <p:cxnSp>
        <p:nvCxnSpPr>
          <p:cNvPr id="101" name="Gerader Verbinder 100">
            <a:extLst>
              <a:ext uri="{FF2B5EF4-FFF2-40B4-BE49-F238E27FC236}">
                <a16:creationId xmlns:a16="http://schemas.microsoft.com/office/drawing/2014/main" id="{1B4B8B83-C6FA-471F-9F86-1CBEC760D869}"/>
              </a:ext>
            </a:extLst>
          </p:cNvPr>
          <p:cNvCxnSpPr>
            <a:cxnSpLocks/>
          </p:cNvCxnSpPr>
          <p:nvPr/>
        </p:nvCxnSpPr>
        <p:spPr>
          <a:xfrm>
            <a:off x="9336471" y="4260224"/>
            <a:ext cx="553172" cy="194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74A9D8C3-D965-471C-A2B6-1D0CD6D9379D}"/>
              </a:ext>
            </a:extLst>
          </p:cNvPr>
          <p:cNvSpPr txBox="1"/>
          <p:nvPr/>
        </p:nvSpPr>
        <p:spPr>
          <a:xfrm>
            <a:off x="6029786" y="3861048"/>
            <a:ext cx="1216936" cy="830997"/>
          </a:xfrm>
          <a:prstGeom prst="rect">
            <a:avLst/>
          </a:prstGeom>
          <a:solidFill>
            <a:schemeClr val="accent5">
              <a:lumMod val="75000"/>
            </a:schemeClr>
          </a:solidFill>
        </p:spPr>
        <p:txBody>
          <a:bodyPr wrap="none" rtlCol="0">
            <a:spAutoFit/>
          </a:bodyPr>
          <a:lstStyle/>
          <a:p>
            <a:r>
              <a:rPr lang="de-DE" sz="1600" dirty="0">
                <a:solidFill>
                  <a:schemeClr val="bg1"/>
                </a:solidFill>
                <a:latin typeface="+mj-lt"/>
              </a:rPr>
              <a:t>Radiologen</a:t>
            </a:r>
            <a:br>
              <a:rPr lang="de-DE" sz="1600" dirty="0">
                <a:solidFill>
                  <a:schemeClr val="bg1"/>
                </a:solidFill>
                <a:latin typeface="+mj-lt"/>
              </a:rPr>
            </a:br>
            <a:r>
              <a:rPr lang="de-DE" sz="1600" dirty="0">
                <a:solidFill>
                  <a:schemeClr val="bg1"/>
                </a:solidFill>
                <a:latin typeface="+mj-lt"/>
              </a:rPr>
              <a:t>Psychologen</a:t>
            </a:r>
            <a:br>
              <a:rPr lang="de-DE" sz="1600" dirty="0">
                <a:solidFill>
                  <a:schemeClr val="bg1"/>
                </a:solidFill>
                <a:latin typeface="+mj-lt"/>
              </a:rPr>
            </a:br>
            <a:r>
              <a:rPr lang="de-DE" sz="1600" dirty="0">
                <a:solidFill>
                  <a:schemeClr val="bg1"/>
                </a:solidFill>
                <a:latin typeface="+mj-lt"/>
              </a:rPr>
              <a:t>…</a:t>
            </a:r>
          </a:p>
        </p:txBody>
      </p:sp>
      <p:grpSp>
        <p:nvGrpSpPr>
          <p:cNvPr id="97" name="Gruppieren 96">
            <a:extLst>
              <a:ext uri="{FF2B5EF4-FFF2-40B4-BE49-F238E27FC236}">
                <a16:creationId xmlns:a16="http://schemas.microsoft.com/office/drawing/2014/main" id="{D13F1269-FD51-4EF6-8DFF-B25A60B8DFCF}"/>
              </a:ext>
            </a:extLst>
          </p:cNvPr>
          <p:cNvGrpSpPr/>
          <p:nvPr/>
        </p:nvGrpSpPr>
        <p:grpSpPr>
          <a:xfrm>
            <a:off x="9908699" y="4941168"/>
            <a:ext cx="1338828" cy="1264651"/>
            <a:chOff x="10503236" y="2877603"/>
            <a:chExt cx="1338828" cy="1475225"/>
          </a:xfrm>
          <a:solidFill>
            <a:srgbClr val="FFFF00"/>
          </a:solidFill>
        </p:grpSpPr>
        <p:sp>
          <p:nvSpPr>
            <p:cNvPr id="99" name="Rechteck: abgerundete Ecken 98">
              <a:extLst>
                <a:ext uri="{FF2B5EF4-FFF2-40B4-BE49-F238E27FC236}">
                  <a16:creationId xmlns:a16="http://schemas.microsoft.com/office/drawing/2014/main" id="{A9A2A8A4-4915-4799-AD72-DEEA3DC6E8CB}"/>
                </a:ext>
              </a:extLst>
            </p:cNvPr>
            <p:cNvSpPr/>
            <p:nvPr/>
          </p:nvSpPr>
          <p:spPr>
            <a:xfrm>
              <a:off x="10503236" y="2877603"/>
              <a:ext cx="1338828" cy="14752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 name="Grafik 105">
              <a:extLst>
                <a:ext uri="{FF2B5EF4-FFF2-40B4-BE49-F238E27FC236}">
                  <a16:creationId xmlns:a16="http://schemas.microsoft.com/office/drawing/2014/main" id="{CFD0C32B-8F13-4908-8501-31DDAC314DFF}"/>
                </a:ext>
              </a:extLst>
            </p:cNvPr>
            <p:cNvPicPr>
              <a:picLocks noChangeAspect="1"/>
            </p:cNvPicPr>
            <p:nvPr/>
          </p:nvPicPr>
          <p:blipFill>
            <a:blip r:embed="rId8"/>
            <a:stretch>
              <a:fillRect/>
            </a:stretch>
          </p:blipFill>
          <p:spPr>
            <a:xfrm>
              <a:off x="10842892" y="2946460"/>
              <a:ext cx="619125" cy="828675"/>
            </a:xfrm>
            <a:prstGeom prst="rect">
              <a:avLst/>
            </a:prstGeom>
            <a:grpFill/>
          </p:spPr>
        </p:pic>
        <p:sp>
          <p:nvSpPr>
            <p:cNvPr id="108" name="Textfeld 107">
              <a:extLst>
                <a:ext uri="{FF2B5EF4-FFF2-40B4-BE49-F238E27FC236}">
                  <a16:creationId xmlns:a16="http://schemas.microsoft.com/office/drawing/2014/main" id="{BD0E7A04-807D-4DA4-94D7-18403264CB8A}"/>
                </a:ext>
              </a:extLst>
            </p:cNvPr>
            <p:cNvSpPr txBox="1"/>
            <p:nvPr/>
          </p:nvSpPr>
          <p:spPr>
            <a:xfrm>
              <a:off x="10638708" y="3717582"/>
              <a:ext cx="1044645" cy="584775"/>
            </a:xfrm>
            <a:prstGeom prst="rect">
              <a:avLst/>
            </a:prstGeom>
            <a:grpFill/>
          </p:spPr>
          <p:txBody>
            <a:bodyPr wrap="none" rtlCol="0">
              <a:spAutoFit/>
            </a:bodyPr>
            <a:lstStyle/>
            <a:p>
              <a:pPr algn="ctr"/>
              <a:r>
                <a:rPr lang="de-DE" sz="1600" dirty="0">
                  <a:latin typeface="+mj-lt"/>
                </a:rPr>
                <a:t>Patienten-</a:t>
              </a:r>
              <a:br>
                <a:rPr lang="de-DE" sz="1600" dirty="0">
                  <a:latin typeface="+mj-lt"/>
                </a:rPr>
              </a:br>
              <a:r>
                <a:rPr lang="de-DE" sz="1600" dirty="0">
                  <a:latin typeface="+mj-lt"/>
                </a:rPr>
                <a:t>Akte</a:t>
              </a:r>
            </a:p>
          </p:txBody>
        </p:sp>
      </p:grpSp>
    </p:spTree>
    <p:extLst>
      <p:ext uri="{BB962C8B-B14F-4D97-AF65-F5344CB8AC3E}">
        <p14:creationId xmlns:p14="http://schemas.microsoft.com/office/powerpoint/2010/main" val="177711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139F6-306A-45C7-A752-4901E7E2CA20}"/>
              </a:ext>
            </a:extLst>
          </p:cNvPr>
          <p:cNvSpPr>
            <a:spLocks noGrp="1"/>
          </p:cNvSpPr>
          <p:nvPr>
            <p:ph type="title"/>
          </p:nvPr>
        </p:nvSpPr>
        <p:spPr>
          <a:xfrm>
            <a:off x="609600" y="704088"/>
            <a:ext cx="10972800" cy="780696"/>
          </a:xfrm>
        </p:spPr>
        <p:txBody>
          <a:bodyPr/>
          <a:lstStyle/>
          <a:p>
            <a:r>
              <a:rPr lang="de-DE" dirty="0"/>
              <a:t>Ganzheitliche Betrachtung von Körper, Geist, Medizin</a:t>
            </a:r>
          </a:p>
        </p:txBody>
      </p:sp>
      <p:sp>
        <p:nvSpPr>
          <p:cNvPr id="4" name="Datumsplatzhalter 3">
            <a:extLst>
              <a:ext uri="{FF2B5EF4-FFF2-40B4-BE49-F238E27FC236}">
                <a16:creationId xmlns:a16="http://schemas.microsoft.com/office/drawing/2014/main" id="{CC10B6EA-CCB5-478B-AF19-9E806BCEF8A5}"/>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EDFE66E6-3536-4F69-B100-140BD8C37E53}"/>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7E0C4087-1B3B-4536-A84F-70E02C84C7A0}"/>
              </a:ext>
            </a:extLst>
          </p:cNvPr>
          <p:cNvSpPr>
            <a:spLocks noGrp="1"/>
          </p:cNvSpPr>
          <p:nvPr>
            <p:ph type="sldNum" sz="quarter" idx="12"/>
          </p:nvPr>
        </p:nvSpPr>
        <p:spPr/>
        <p:txBody>
          <a:bodyPr/>
          <a:lstStyle/>
          <a:p>
            <a:fld id="{1B9DF3C5-EB9C-42D5-B6E3-C5B7910FC980}" type="slidenum">
              <a:rPr lang="de-DE" smtClean="0"/>
              <a:pPr/>
              <a:t>7</a:t>
            </a:fld>
            <a:endParaRPr lang="de-DE"/>
          </a:p>
        </p:txBody>
      </p:sp>
      <p:pic>
        <p:nvPicPr>
          <p:cNvPr id="7" name="Grafik 6">
            <a:extLst>
              <a:ext uri="{FF2B5EF4-FFF2-40B4-BE49-F238E27FC236}">
                <a16:creationId xmlns:a16="http://schemas.microsoft.com/office/drawing/2014/main" id="{DF88F819-E867-492D-8408-FC62E69C5219}"/>
              </a:ext>
            </a:extLst>
          </p:cNvPr>
          <p:cNvPicPr>
            <a:picLocks noChangeAspect="1"/>
          </p:cNvPicPr>
          <p:nvPr/>
        </p:nvPicPr>
        <p:blipFill rotWithShape="1">
          <a:blip r:embed="rId3"/>
          <a:srcRect r="58590"/>
          <a:stretch/>
        </p:blipFill>
        <p:spPr>
          <a:xfrm>
            <a:off x="609601" y="1847088"/>
            <a:ext cx="2946400" cy="4419600"/>
          </a:xfrm>
          <a:prstGeom prst="rect">
            <a:avLst/>
          </a:prstGeom>
        </p:spPr>
      </p:pic>
      <p:sp>
        <p:nvSpPr>
          <p:cNvPr id="9" name="Textfeld 8">
            <a:extLst>
              <a:ext uri="{FF2B5EF4-FFF2-40B4-BE49-F238E27FC236}">
                <a16:creationId xmlns:a16="http://schemas.microsoft.com/office/drawing/2014/main" id="{BF6D71EC-7EDA-4E5D-9A0D-1C8DAA6B4C49}"/>
              </a:ext>
            </a:extLst>
          </p:cNvPr>
          <p:cNvSpPr txBox="1"/>
          <p:nvPr/>
        </p:nvSpPr>
        <p:spPr>
          <a:xfrm>
            <a:off x="7752185" y="2474018"/>
            <a:ext cx="4248472" cy="1446550"/>
          </a:xfrm>
          <a:prstGeom prst="rect">
            <a:avLst/>
          </a:prstGeom>
          <a:noFill/>
        </p:spPr>
        <p:txBody>
          <a:bodyPr wrap="square" rtlCol="0">
            <a:spAutoFit/>
          </a:bodyPr>
          <a:lstStyle/>
          <a:p>
            <a:r>
              <a:rPr lang="de-DE" sz="2200" dirty="0">
                <a:latin typeface="+mj-lt"/>
              </a:rPr>
              <a:t>Die Betrachtung einzelner Elemente ergibt nur ein grobes Raster der Gesundheit </a:t>
            </a:r>
            <a:br>
              <a:rPr lang="de-DE" sz="2200" dirty="0">
                <a:latin typeface="+mj-lt"/>
              </a:rPr>
            </a:br>
            <a:endParaRPr lang="de-DE" sz="2200" dirty="0">
              <a:latin typeface="+mj-lt"/>
            </a:endParaRPr>
          </a:p>
        </p:txBody>
      </p:sp>
      <p:sp>
        <p:nvSpPr>
          <p:cNvPr id="3" name="Rechteck 2">
            <a:extLst>
              <a:ext uri="{FF2B5EF4-FFF2-40B4-BE49-F238E27FC236}">
                <a16:creationId xmlns:a16="http://schemas.microsoft.com/office/drawing/2014/main" id="{D72A06C1-8ABC-42AF-B785-A0372839FF5A}"/>
              </a:ext>
            </a:extLst>
          </p:cNvPr>
          <p:cNvSpPr/>
          <p:nvPr/>
        </p:nvSpPr>
        <p:spPr>
          <a:xfrm>
            <a:off x="609600" y="2564904"/>
            <a:ext cx="1381944"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9B968252-362B-4001-9D0D-0DB1FCDA1A75}"/>
              </a:ext>
            </a:extLst>
          </p:cNvPr>
          <p:cNvSpPr/>
          <p:nvPr/>
        </p:nvSpPr>
        <p:spPr>
          <a:xfrm>
            <a:off x="1391828" y="3335676"/>
            <a:ext cx="1381944"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66ED5E00-B249-44B4-8703-B3E9ACD0CAE7}"/>
              </a:ext>
            </a:extLst>
          </p:cNvPr>
          <p:cNvSpPr/>
          <p:nvPr/>
        </p:nvSpPr>
        <p:spPr>
          <a:xfrm>
            <a:off x="700856" y="4105887"/>
            <a:ext cx="1381944"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0AA4853C-A6FB-4361-BC6A-3309DD5B8886}"/>
              </a:ext>
            </a:extLst>
          </p:cNvPr>
          <p:cNvSpPr/>
          <p:nvPr/>
        </p:nvSpPr>
        <p:spPr>
          <a:xfrm>
            <a:off x="1631504" y="4593552"/>
            <a:ext cx="1381944"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691A3A26-292E-4886-83C7-9385B2FFE844}"/>
              </a:ext>
            </a:extLst>
          </p:cNvPr>
          <p:cNvPicPr>
            <a:picLocks noChangeAspect="1"/>
          </p:cNvPicPr>
          <p:nvPr/>
        </p:nvPicPr>
        <p:blipFill>
          <a:blip r:embed="rId4"/>
          <a:stretch>
            <a:fillRect/>
          </a:stretch>
        </p:blipFill>
        <p:spPr>
          <a:xfrm>
            <a:off x="552859" y="2519184"/>
            <a:ext cx="2736549" cy="3747504"/>
          </a:xfrm>
          <a:prstGeom prst="rect">
            <a:avLst/>
          </a:prstGeom>
        </p:spPr>
      </p:pic>
    </p:spTree>
    <p:extLst>
      <p:ext uri="{BB962C8B-B14F-4D97-AF65-F5344CB8AC3E}">
        <p14:creationId xmlns:p14="http://schemas.microsoft.com/office/powerpoint/2010/main" val="291423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139F6-306A-45C7-A752-4901E7E2CA20}"/>
              </a:ext>
            </a:extLst>
          </p:cNvPr>
          <p:cNvSpPr>
            <a:spLocks noGrp="1"/>
          </p:cNvSpPr>
          <p:nvPr>
            <p:ph type="title"/>
          </p:nvPr>
        </p:nvSpPr>
        <p:spPr>
          <a:xfrm>
            <a:off x="609600" y="704088"/>
            <a:ext cx="10972800" cy="780696"/>
          </a:xfrm>
        </p:spPr>
        <p:txBody>
          <a:bodyPr/>
          <a:lstStyle/>
          <a:p>
            <a:r>
              <a:rPr lang="de-DE" dirty="0"/>
              <a:t>Ganzheitliche Betrachtung von Körper, Geist, Medizin</a:t>
            </a:r>
          </a:p>
        </p:txBody>
      </p:sp>
      <p:sp>
        <p:nvSpPr>
          <p:cNvPr id="4" name="Datumsplatzhalter 3">
            <a:extLst>
              <a:ext uri="{FF2B5EF4-FFF2-40B4-BE49-F238E27FC236}">
                <a16:creationId xmlns:a16="http://schemas.microsoft.com/office/drawing/2014/main" id="{CC10B6EA-CCB5-478B-AF19-9E806BCEF8A5}"/>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EDFE66E6-3536-4F69-B100-140BD8C37E53}"/>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7E0C4087-1B3B-4536-A84F-70E02C84C7A0}"/>
              </a:ext>
            </a:extLst>
          </p:cNvPr>
          <p:cNvSpPr>
            <a:spLocks noGrp="1"/>
          </p:cNvSpPr>
          <p:nvPr>
            <p:ph type="sldNum" sz="quarter" idx="12"/>
          </p:nvPr>
        </p:nvSpPr>
        <p:spPr/>
        <p:txBody>
          <a:bodyPr/>
          <a:lstStyle/>
          <a:p>
            <a:fld id="{1B9DF3C5-EB9C-42D5-B6E3-C5B7910FC980}" type="slidenum">
              <a:rPr lang="de-DE" smtClean="0"/>
              <a:pPr/>
              <a:t>8</a:t>
            </a:fld>
            <a:endParaRPr lang="de-DE"/>
          </a:p>
        </p:txBody>
      </p:sp>
      <p:pic>
        <p:nvPicPr>
          <p:cNvPr id="7" name="Grafik 6">
            <a:extLst>
              <a:ext uri="{FF2B5EF4-FFF2-40B4-BE49-F238E27FC236}">
                <a16:creationId xmlns:a16="http://schemas.microsoft.com/office/drawing/2014/main" id="{DF88F819-E867-492D-8408-FC62E69C5219}"/>
              </a:ext>
            </a:extLst>
          </p:cNvPr>
          <p:cNvPicPr>
            <a:picLocks noChangeAspect="1"/>
          </p:cNvPicPr>
          <p:nvPr/>
        </p:nvPicPr>
        <p:blipFill>
          <a:blip r:embed="rId3"/>
          <a:stretch>
            <a:fillRect/>
          </a:stretch>
        </p:blipFill>
        <p:spPr>
          <a:xfrm>
            <a:off x="609600" y="1847088"/>
            <a:ext cx="7115175" cy="4419600"/>
          </a:xfrm>
          <a:prstGeom prst="rect">
            <a:avLst/>
          </a:prstGeom>
        </p:spPr>
      </p:pic>
      <p:sp>
        <p:nvSpPr>
          <p:cNvPr id="9" name="Textfeld 8">
            <a:extLst>
              <a:ext uri="{FF2B5EF4-FFF2-40B4-BE49-F238E27FC236}">
                <a16:creationId xmlns:a16="http://schemas.microsoft.com/office/drawing/2014/main" id="{BF6D71EC-7EDA-4E5D-9A0D-1C8DAA6B4C49}"/>
              </a:ext>
            </a:extLst>
          </p:cNvPr>
          <p:cNvSpPr txBox="1"/>
          <p:nvPr/>
        </p:nvSpPr>
        <p:spPr>
          <a:xfrm>
            <a:off x="7752185" y="2474018"/>
            <a:ext cx="4248472" cy="1446550"/>
          </a:xfrm>
          <a:prstGeom prst="rect">
            <a:avLst/>
          </a:prstGeom>
          <a:noFill/>
        </p:spPr>
        <p:txBody>
          <a:bodyPr wrap="square" rtlCol="0">
            <a:spAutoFit/>
          </a:bodyPr>
          <a:lstStyle/>
          <a:p>
            <a:r>
              <a:rPr lang="de-DE" sz="2200" dirty="0">
                <a:latin typeface="+mj-lt"/>
              </a:rPr>
              <a:t>Die ganzheitliche Betrachtung, also die Verknüpfung der einzelnen Elemente ergibt ein komplettes Bild.</a:t>
            </a:r>
          </a:p>
        </p:txBody>
      </p:sp>
      <p:pic>
        <p:nvPicPr>
          <p:cNvPr id="8" name="Grafik 7">
            <a:extLst>
              <a:ext uri="{FF2B5EF4-FFF2-40B4-BE49-F238E27FC236}">
                <a16:creationId xmlns:a16="http://schemas.microsoft.com/office/drawing/2014/main" id="{E74D3754-778F-46AC-BBA3-A4ECCE13C1AC}"/>
              </a:ext>
            </a:extLst>
          </p:cNvPr>
          <p:cNvPicPr>
            <a:picLocks noChangeAspect="1"/>
          </p:cNvPicPr>
          <p:nvPr/>
        </p:nvPicPr>
        <p:blipFill>
          <a:blip r:embed="rId4"/>
          <a:stretch>
            <a:fillRect/>
          </a:stretch>
        </p:blipFill>
        <p:spPr>
          <a:xfrm>
            <a:off x="552859" y="2519184"/>
            <a:ext cx="2736549" cy="3747504"/>
          </a:xfrm>
          <a:prstGeom prst="rect">
            <a:avLst/>
          </a:prstGeom>
        </p:spPr>
      </p:pic>
    </p:spTree>
    <p:extLst>
      <p:ext uri="{BB962C8B-B14F-4D97-AF65-F5344CB8AC3E}">
        <p14:creationId xmlns:p14="http://schemas.microsoft.com/office/powerpoint/2010/main" val="393853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AAC85-5213-45E5-8511-2F70E148790A}"/>
              </a:ext>
            </a:extLst>
          </p:cNvPr>
          <p:cNvSpPr>
            <a:spLocks noGrp="1"/>
          </p:cNvSpPr>
          <p:nvPr>
            <p:ph type="title"/>
          </p:nvPr>
        </p:nvSpPr>
        <p:spPr>
          <a:xfrm>
            <a:off x="609600" y="704088"/>
            <a:ext cx="10972800" cy="827670"/>
          </a:xfrm>
        </p:spPr>
        <p:txBody>
          <a:bodyPr/>
          <a:lstStyle/>
          <a:p>
            <a:r>
              <a:rPr lang="de-DE" dirty="0"/>
              <a:t>Charakter der digitalen Gesundheitsversorgung</a:t>
            </a:r>
          </a:p>
        </p:txBody>
      </p:sp>
      <p:sp>
        <p:nvSpPr>
          <p:cNvPr id="4" name="Datumsplatzhalter 3">
            <a:extLst>
              <a:ext uri="{FF2B5EF4-FFF2-40B4-BE49-F238E27FC236}">
                <a16:creationId xmlns:a16="http://schemas.microsoft.com/office/drawing/2014/main" id="{3CFEB4D2-C9DE-475C-8B44-525976A50F7B}"/>
              </a:ext>
            </a:extLst>
          </p:cNvPr>
          <p:cNvSpPr>
            <a:spLocks noGrp="1"/>
          </p:cNvSpPr>
          <p:nvPr>
            <p:ph type="dt" sz="half" idx="10"/>
          </p:nvPr>
        </p:nvSpPr>
        <p:spPr/>
        <p:txBody>
          <a:bodyPr/>
          <a:lstStyle/>
          <a:p>
            <a:fld id="{F2CFDEA9-19B6-4E04-8F7C-2E6CC99B334B}" type="datetime1">
              <a:rPr lang="de-DE" smtClean="0"/>
              <a:t>28.12.2020</a:t>
            </a:fld>
            <a:endParaRPr lang="de-DE"/>
          </a:p>
        </p:txBody>
      </p:sp>
      <p:sp>
        <p:nvSpPr>
          <p:cNvPr id="5" name="Fußzeilenplatzhalter 4">
            <a:extLst>
              <a:ext uri="{FF2B5EF4-FFF2-40B4-BE49-F238E27FC236}">
                <a16:creationId xmlns:a16="http://schemas.microsoft.com/office/drawing/2014/main" id="{09714350-AE6B-42C3-ACDE-DE8F9CEAAB71}"/>
              </a:ext>
            </a:extLst>
          </p:cNvPr>
          <p:cNvSpPr>
            <a:spLocks noGrp="1"/>
          </p:cNvSpPr>
          <p:nvPr>
            <p:ph type="ftr" sz="quarter" idx="11"/>
          </p:nvPr>
        </p:nvSpPr>
        <p:spPr/>
        <p:txBody>
          <a:bodyPr/>
          <a:lstStyle/>
          <a:p>
            <a:r>
              <a:rPr lang="de-DE"/>
              <a:t>Senioren Online Reichenbach/Fils, Bernhard Peitz</a:t>
            </a:r>
          </a:p>
        </p:txBody>
      </p:sp>
      <p:sp>
        <p:nvSpPr>
          <p:cNvPr id="6" name="Foliennummernplatzhalter 5">
            <a:extLst>
              <a:ext uri="{FF2B5EF4-FFF2-40B4-BE49-F238E27FC236}">
                <a16:creationId xmlns:a16="http://schemas.microsoft.com/office/drawing/2014/main" id="{7F5A889C-D6F6-4016-8DD7-7372B0A0F445}"/>
              </a:ext>
            </a:extLst>
          </p:cNvPr>
          <p:cNvSpPr>
            <a:spLocks noGrp="1"/>
          </p:cNvSpPr>
          <p:nvPr>
            <p:ph type="sldNum" sz="quarter" idx="12"/>
          </p:nvPr>
        </p:nvSpPr>
        <p:spPr/>
        <p:txBody>
          <a:bodyPr/>
          <a:lstStyle/>
          <a:p>
            <a:fld id="{1B9DF3C5-EB9C-42D5-B6E3-C5B7910FC980}" type="slidenum">
              <a:rPr lang="de-DE" smtClean="0"/>
              <a:pPr/>
              <a:t>9</a:t>
            </a:fld>
            <a:endParaRPr lang="de-DE" dirty="0"/>
          </a:p>
        </p:txBody>
      </p:sp>
      <p:sp>
        <p:nvSpPr>
          <p:cNvPr id="17" name="Rechteck 16">
            <a:extLst>
              <a:ext uri="{FF2B5EF4-FFF2-40B4-BE49-F238E27FC236}">
                <a16:creationId xmlns:a16="http://schemas.microsoft.com/office/drawing/2014/main" id="{5B9C7FB9-0E95-4C8C-B4E9-7C00DC87915C}"/>
              </a:ext>
            </a:extLst>
          </p:cNvPr>
          <p:cNvSpPr/>
          <p:nvPr/>
        </p:nvSpPr>
        <p:spPr>
          <a:xfrm>
            <a:off x="8197176" y="1772816"/>
            <a:ext cx="3994824" cy="1631216"/>
          </a:xfrm>
          <a:prstGeom prst="rect">
            <a:avLst/>
          </a:prstGeom>
        </p:spPr>
        <p:txBody>
          <a:bodyPr wrap="square">
            <a:spAutoFit/>
          </a:bodyPr>
          <a:lstStyle/>
          <a:p>
            <a:r>
              <a:rPr lang="de-DE" sz="2000" b="1" dirty="0">
                <a:latin typeface="+mj-lt"/>
              </a:rPr>
              <a:t>Konvergenz (Verknüpfung) </a:t>
            </a:r>
            <a:r>
              <a:rPr lang="de-DE" sz="2000" dirty="0">
                <a:latin typeface="+mj-lt"/>
              </a:rPr>
              <a:t>von </a:t>
            </a:r>
            <a:br>
              <a:rPr lang="de-DE" sz="2000" dirty="0">
                <a:latin typeface="+mj-lt"/>
              </a:rPr>
            </a:br>
            <a:r>
              <a:rPr lang="de-DE" sz="2000" dirty="0">
                <a:latin typeface="+mj-lt"/>
              </a:rPr>
              <a:t>Digital- und Sensortechnologien mit </a:t>
            </a:r>
            <a:br>
              <a:rPr lang="de-DE" sz="2000" dirty="0">
                <a:latin typeface="+mj-lt"/>
              </a:rPr>
            </a:br>
            <a:r>
              <a:rPr lang="de-DE" sz="2000" dirty="0">
                <a:latin typeface="+mj-lt"/>
              </a:rPr>
              <a:t>- Gesundheit, </a:t>
            </a:r>
            <a:br>
              <a:rPr lang="de-DE" sz="2000" dirty="0">
                <a:latin typeface="+mj-lt"/>
              </a:rPr>
            </a:br>
            <a:r>
              <a:rPr lang="de-DE" sz="2000" dirty="0">
                <a:latin typeface="+mj-lt"/>
              </a:rPr>
              <a:t>- Gesundheitswesen, </a:t>
            </a:r>
            <a:br>
              <a:rPr lang="de-DE" sz="2000" dirty="0">
                <a:latin typeface="+mj-lt"/>
              </a:rPr>
            </a:br>
            <a:r>
              <a:rPr lang="de-DE" sz="2000" dirty="0">
                <a:latin typeface="+mj-lt"/>
              </a:rPr>
              <a:t>- Leben und Gesellschaft</a:t>
            </a:r>
          </a:p>
        </p:txBody>
      </p:sp>
      <p:sp>
        <p:nvSpPr>
          <p:cNvPr id="18" name="Rechteck 17">
            <a:extLst>
              <a:ext uri="{FF2B5EF4-FFF2-40B4-BE49-F238E27FC236}">
                <a16:creationId xmlns:a16="http://schemas.microsoft.com/office/drawing/2014/main" id="{3CB7A187-3614-4556-9169-D318FBB92DE1}"/>
              </a:ext>
            </a:extLst>
          </p:cNvPr>
          <p:cNvSpPr/>
          <p:nvPr/>
        </p:nvSpPr>
        <p:spPr>
          <a:xfrm>
            <a:off x="8263304" y="3501008"/>
            <a:ext cx="3665344" cy="1631216"/>
          </a:xfrm>
          <a:prstGeom prst="rect">
            <a:avLst/>
          </a:prstGeom>
        </p:spPr>
        <p:txBody>
          <a:bodyPr wrap="square">
            <a:spAutoFit/>
          </a:bodyPr>
          <a:lstStyle/>
          <a:p>
            <a:r>
              <a:rPr lang="de-DE" sz="2000" b="1" dirty="0">
                <a:latin typeface="+mj-lt"/>
              </a:rPr>
              <a:t>Technische Anwendung </a:t>
            </a:r>
            <a:r>
              <a:rPr lang="de-DE" sz="2000" dirty="0">
                <a:latin typeface="+mj-lt"/>
              </a:rPr>
              <a:t>von</a:t>
            </a:r>
            <a:br>
              <a:rPr lang="de-DE" sz="2000" dirty="0">
                <a:latin typeface="+mj-lt"/>
              </a:rPr>
            </a:br>
            <a:r>
              <a:rPr lang="de-DE" sz="2000" dirty="0">
                <a:latin typeface="+mj-lt"/>
              </a:rPr>
              <a:t>- </a:t>
            </a:r>
            <a:r>
              <a:rPr lang="de-DE" sz="2000" dirty="0" err="1">
                <a:latin typeface="+mj-lt"/>
              </a:rPr>
              <a:t>Genomik</a:t>
            </a:r>
            <a:r>
              <a:rPr lang="de-DE" sz="2000" dirty="0">
                <a:latin typeface="+mj-lt"/>
              </a:rPr>
              <a:t>, </a:t>
            </a:r>
            <a:br>
              <a:rPr lang="de-DE" sz="2000" dirty="0">
                <a:latin typeface="+mj-lt"/>
              </a:rPr>
            </a:br>
            <a:r>
              <a:rPr lang="de-DE" sz="2000" dirty="0">
                <a:latin typeface="+mj-lt"/>
              </a:rPr>
              <a:t>- Künstliche Intelligenz, </a:t>
            </a:r>
            <a:br>
              <a:rPr lang="de-DE" sz="2000" dirty="0">
                <a:latin typeface="+mj-lt"/>
              </a:rPr>
            </a:br>
            <a:r>
              <a:rPr lang="de-DE" sz="2000" dirty="0">
                <a:latin typeface="+mj-lt"/>
              </a:rPr>
              <a:t>- Robotik, </a:t>
            </a:r>
            <a:br>
              <a:rPr lang="de-DE" sz="2000" dirty="0">
                <a:latin typeface="+mj-lt"/>
              </a:rPr>
            </a:br>
            <a:r>
              <a:rPr lang="de-DE" sz="2000" dirty="0">
                <a:latin typeface="+mj-lt"/>
              </a:rPr>
              <a:t>- </a:t>
            </a:r>
            <a:r>
              <a:rPr lang="de-DE" sz="2000" dirty="0" err="1">
                <a:latin typeface="+mj-lt"/>
              </a:rPr>
              <a:t>Augmented</a:t>
            </a:r>
            <a:r>
              <a:rPr lang="de-DE" sz="2000" dirty="0">
                <a:latin typeface="+mj-lt"/>
              </a:rPr>
              <a:t> Reality</a:t>
            </a:r>
          </a:p>
        </p:txBody>
      </p:sp>
      <p:sp>
        <p:nvSpPr>
          <p:cNvPr id="19" name="Rechteck 18">
            <a:extLst>
              <a:ext uri="{FF2B5EF4-FFF2-40B4-BE49-F238E27FC236}">
                <a16:creationId xmlns:a16="http://schemas.microsoft.com/office/drawing/2014/main" id="{179D5089-E2A6-4A4A-8B4C-DF91FF3D0B7A}"/>
              </a:ext>
            </a:extLst>
          </p:cNvPr>
          <p:cNvSpPr/>
          <p:nvPr/>
        </p:nvSpPr>
        <p:spPr>
          <a:xfrm>
            <a:off x="8400256" y="5949280"/>
            <a:ext cx="1774204" cy="369332"/>
          </a:xfrm>
          <a:prstGeom prst="rect">
            <a:avLst/>
          </a:prstGeom>
        </p:spPr>
        <p:txBody>
          <a:bodyPr wrap="none">
            <a:spAutoFit/>
          </a:bodyPr>
          <a:lstStyle/>
          <a:p>
            <a:r>
              <a:rPr lang="de-DE" dirty="0">
                <a:latin typeface="+mj-lt"/>
              </a:rPr>
              <a:t>IGES GmbH 2017</a:t>
            </a:r>
          </a:p>
        </p:txBody>
      </p:sp>
      <p:sp>
        <p:nvSpPr>
          <p:cNvPr id="20" name="Textfeld 19">
            <a:extLst>
              <a:ext uri="{FF2B5EF4-FFF2-40B4-BE49-F238E27FC236}">
                <a16:creationId xmlns:a16="http://schemas.microsoft.com/office/drawing/2014/main" id="{3FBF0A00-585B-48A7-9CA3-9AB4A74723A0}"/>
              </a:ext>
            </a:extLst>
          </p:cNvPr>
          <p:cNvSpPr txBox="1"/>
          <p:nvPr/>
        </p:nvSpPr>
        <p:spPr>
          <a:xfrm>
            <a:off x="8400256" y="5301208"/>
            <a:ext cx="2781659" cy="646331"/>
          </a:xfrm>
          <a:prstGeom prst="rect">
            <a:avLst/>
          </a:prstGeom>
          <a:noFill/>
        </p:spPr>
        <p:txBody>
          <a:bodyPr wrap="none" rtlCol="0">
            <a:spAutoFit/>
          </a:bodyPr>
          <a:lstStyle/>
          <a:p>
            <a:r>
              <a:rPr lang="de-DE" b="1" dirty="0">
                <a:latin typeface="+mj-lt"/>
                <a:hlinkClick r:id="rId3"/>
              </a:rPr>
              <a:t>Video</a:t>
            </a:r>
            <a:r>
              <a:rPr lang="de-DE" b="1" dirty="0">
                <a:latin typeface="+mj-lt"/>
              </a:rPr>
              <a:t> (Teil 3 von 6)</a:t>
            </a:r>
            <a:br>
              <a:rPr lang="de-DE" b="1" dirty="0">
                <a:latin typeface="+mj-lt"/>
              </a:rPr>
            </a:br>
            <a:r>
              <a:rPr lang="de-DE" b="1" dirty="0" err="1">
                <a:latin typeface="+mj-lt"/>
              </a:rPr>
              <a:t>Youtube</a:t>
            </a:r>
            <a:r>
              <a:rPr lang="de-DE" b="1" dirty="0">
                <a:latin typeface="+mj-lt"/>
              </a:rPr>
              <a:t> „Vision 2037“ 1 - 6</a:t>
            </a:r>
          </a:p>
        </p:txBody>
      </p:sp>
      <p:grpSp>
        <p:nvGrpSpPr>
          <p:cNvPr id="3" name="Gruppieren 2">
            <a:extLst>
              <a:ext uri="{FF2B5EF4-FFF2-40B4-BE49-F238E27FC236}">
                <a16:creationId xmlns:a16="http://schemas.microsoft.com/office/drawing/2014/main" id="{12B8EC11-C193-45BB-8600-0AA858FBDC87}"/>
              </a:ext>
            </a:extLst>
          </p:cNvPr>
          <p:cNvGrpSpPr/>
          <p:nvPr/>
        </p:nvGrpSpPr>
        <p:grpSpPr>
          <a:xfrm>
            <a:off x="303987" y="1739002"/>
            <a:ext cx="7249419" cy="4682509"/>
            <a:chOff x="263352" y="1878507"/>
            <a:chExt cx="7249419" cy="4682509"/>
          </a:xfrm>
        </p:grpSpPr>
        <p:grpSp>
          <p:nvGrpSpPr>
            <p:cNvPr id="22" name="Gruppieren 21">
              <a:extLst>
                <a:ext uri="{FF2B5EF4-FFF2-40B4-BE49-F238E27FC236}">
                  <a16:creationId xmlns:a16="http://schemas.microsoft.com/office/drawing/2014/main" id="{8F6B08F9-D4A6-4D3E-A8F7-2C0E6673B65D}"/>
                </a:ext>
              </a:extLst>
            </p:cNvPr>
            <p:cNvGrpSpPr/>
            <p:nvPr/>
          </p:nvGrpSpPr>
          <p:grpSpPr>
            <a:xfrm>
              <a:off x="263352" y="1878507"/>
              <a:ext cx="7249419" cy="4424970"/>
              <a:chOff x="263352" y="1878507"/>
              <a:chExt cx="7704856" cy="4702964"/>
            </a:xfrm>
          </p:grpSpPr>
          <p:pic>
            <p:nvPicPr>
              <p:cNvPr id="7" name="Grafik 6">
                <a:extLst>
                  <a:ext uri="{FF2B5EF4-FFF2-40B4-BE49-F238E27FC236}">
                    <a16:creationId xmlns:a16="http://schemas.microsoft.com/office/drawing/2014/main" id="{0317DD8C-8A62-4F17-9A73-4E55D97D9FF7}"/>
                  </a:ext>
                </a:extLst>
              </p:cNvPr>
              <p:cNvPicPr>
                <a:picLocks noChangeAspect="1"/>
              </p:cNvPicPr>
              <p:nvPr/>
            </p:nvPicPr>
            <p:blipFill rotWithShape="1">
              <a:blip r:embed="rId4"/>
              <a:srcRect l="2605" t="15308" r="5869" b="5381"/>
              <a:stretch/>
            </p:blipFill>
            <p:spPr>
              <a:xfrm>
                <a:off x="263352" y="1878507"/>
                <a:ext cx="7704856" cy="4702964"/>
              </a:xfrm>
              <a:prstGeom prst="rect">
                <a:avLst/>
              </a:prstGeom>
            </p:spPr>
          </p:pic>
          <p:sp>
            <p:nvSpPr>
              <p:cNvPr id="8" name="Textfeld 7">
                <a:extLst>
                  <a:ext uri="{FF2B5EF4-FFF2-40B4-BE49-F238E27FC236}">
                    <a16:creationId xmlns:a16="http://schemas.microsoft.com/office/drawing/2014/main" id="{7C6912B9-EBBB-40D3-A15E-3A7AA31ACC69}"/>
                  </a:ext>
                </a:extLst>
              </p:cNvPr>
              <p:cNvSpPr txBox="1"/>
              <p:nvPr/>
            </p:nvSpPr>
            <p:spPr>
              <a:xfrm>
                <a:off x="992933" y="3193812"/>
                <a:ext cx="911417" cy="327113"/>
              </a:xfrm>
              <a:prstGeom prst="rect">
                <a:avLst/>
              </a:prstGeom>
              <a:solidFill>
                <a:srgbClr val="0070C0"/>
              </a:solidFill>
            </p:spPr>
            <p:txBody>
              <a:bodyPr wrap="none" rtlCol="0">
                <a:spAutoFit/>
              </a:bodyPr>
              <a:lstStyle/>
              <a:p>
                <a:pPr algn="ctr"/>
                <a:r>
                  <a:rPr lang="de-DE" sz="1400" dirty="0">
                    <a:solidFill>
                      <a:schemeClr val="bg1"/>
                    </a:solidFill>
                    <a:latin typeface="+mj-lt"/>
                  </a:rPr>
                  <a:t>    EPA      </a:t>
                </a:r>
              </a:p>
            </p:txBody>
          </p:sp>
          <p:sp>
            <p:nvSpPr>
              <p:cNvPr id="9" name="Textfeld 8">
                <a:extLst>
                  <a:ext uri="{FF2B5EF4-FFF2-40B4-BE49-F238E27FC236}">
                    <a16:creationId xmlns:a16="http://schemas.microsoft.com/office/drawing/2014/main" id="{E7AE0F19-E9B0-46E4-AC22-B8604F448A07}"/>
                  </a:ext>
                </a:extLst>
              </p:cNvPr>
              <p:cNvSpPr txBox="1"/>
              <p:nvPr/>
            </p:nvSpPr>
            <p:spPr>
              <a:xfrm>
                <a:off x="878328" y="5133576"/>
                <a:ext cx="872162" cy="307777"/>
              </a:xfrm>
              <a:prstGeom prst="rect">
                <a:avLst/>
              </a:prstGeom>
              <a:solidFill>
                <a:srgbClr val="0070C0"/>
              </a:solidFill>
            </p:spPr>
            <p:txBody>
              <a:bodyPr wrap="none" rtlCol="0">
                <a:spAutoFit/>
              </a:bodyPr>
              <a:lstStyle/>
              <a:p>
                <a:r>
                  <a:rPr lang="de-DE" sz="1200" dirty="0">
                    <a:solidFill>
                      <a:schemeClr val="bg1"/>
                    </a:solidFill>
                    <a:latin typeface="+mj-lt"/>
                  </a:rPr>
                  <a:t> </a:t>
                </a:r>
                <a:r>
                  <a:rPr lang="de-DE" sz="1400" dirty="0">
                    <a:solidFill>
                      <a:schemeClr val="bg1"/>
                    </a:solidFill>
                    <a:latin typeface="+mj-lt"/>
                  </a:rPr>
                  <a:t>Wellness</a:t>
                </a:r>
                <a:endParaRPr lang="de-DE" sz="1200" dirty="0">
                  <a:solidFill>
                    <a:schemeClr val="bg1"/>
                  </a:solidFill>
                  <a:latin typeface="+mj-lt"/>
                </a:endParaRPr>
              </a:p>
            </p:txBody>
          </p:sp>
          <p:sp>
            <p:nvSpPr>
              <p:cNvPr id="10" name="Textfeld 9">
                <a:extLst>
                  <a:ext uri="{FF2B5EF4-FFF2-40B4-BE49-F238E27FC236}">
                    <a16:creationId xmlns:a16="http://schemas.microsoft.com/office/drawing/2014/main" id="{F6953980-3D96-434E-9E72-CB5F5C570211}"/>
                  </a:ext>
                </a:extLst>
              </p:cNvPr>
              <p:cNvSpPr txBox="1"/>
              <p:nvPr/>
            </p:nvSpPr>
            <p:spPr>
              <a:xfrm>
                <a:off x="3060717" y="5681642"/>
                <a:ext cx="1157227" cy="327113"/>
              </a:xfrm>
              <a:prstGeom prst="rect">
                <a:avLst/>
              </a:prstGeom>
              <a:solidFill>
                <a:srgbClr val="0070C0"/>
              </a:solidFill>
            </p:spPr>
            <p:txBody>
              <a:bodyPr wrap="none" rtlCol="0">
                <a:spAutoFit/>
              </a:bodyPr>
              <a:lstStyle/>
              <a:p>
                <a:pPr algn="ctr"/>
                <a:r>
                  <a:rPr lang="de-DE" sz="1200" dirty="0">
                    <a:solidFill>
                      <a:schemeClr val="bg1"/>
                    </a:solidFill>
                    <a:latin typeface="+mj-lt"/>
                  </a:rPr>
                  <a:t> </a:t>
                </a:r>
                <a:r>
                  <a:rPr lang="de-DE" sz="1400" dirty="0">
                    <a:solidFill>
                      <a:schemeClr val="bg1"/>
                    </a:solidFill>
                    <a:latin typeface="+mj-lt"/>
                  </a:rPr>
                  <a:t>Telemedizin</a:t>
                </a:r>
                <a:endParaRPr lang="de-DE" sz="1200" dirty="0">
                  <a:solidFill>
                    <a:schemeClr val="bg1"/>
                  </a:solidFill>
                  <a:latin typeface="+mj-lt"/>
                </a:endParaRPr>
              </a:p>
            </p:txBody>
          </p:sp>
          <p:sp>
            <p:nvSpPr>
              <p:cNvPr id="11" name="Textfeld 10">
                <a:extLst>
                  <a:ext uri="{FF2B5EF4-FFF2-40B4-BE49-F238E27FC236}">
                    <a16:creationId xmlns:a16="http://schemas.microsoft.com/office/drawing/2014/main" id="{AB5E222F-8A9F-4BB8-9A3E-3CF6A0D2BADB}"/>
                  </a:ext>
                </a:extLst>
              </p:cNvPr>
              <p:cNvSpPr txBox="1"/>
              <p:nvPr/>
            </p:nvSpPr>
            <p:spPr>
              <a:xfrm>
                <a:off x="5384420" y="5760441"/>
                <a:ext cx="939085" cy="556091"/>
              </a:xfrm>
              <a:prstGeom prst="rect">
                <a:avLst/>
              </a:prstGeom>
              <a:solidFill>
                <a:srgbClr val="0070C0"/>
              </a:solidFill>
            </p:spPr>
            <p:txBody>
              <a:bodyPr wrap="none" rtlCol="0">
                <a:spAutoFit/>
              </a:bodyPr>
              <a:lstStyle/>
              <a:p>
                <a:pPr algn="ctr"/>
                <a:r>
                  <a:rPr lang="de-DE" sz="1400" dirty="0" err="1">
                    <a:solidFill>
                      <a:schemeClr val="bg1"/>
                    </a:solidFill>
                    <a:latin typeface="+mj-lt"/>
                  </a:rPr>
                  <a:t>Visuali</a:t>
                </a:r>
                <a:br>
                  <a:rPr lang="de-DE" sz="1400" dirty="0">
                    <a:solidFill>
                      <a:schemeClr val="bg1"/>
                    </a:solidFill>
                    <a:latin typeface="+mj-lt"/>
                  </a:rPr>
                </a:br>
                <a:r>
                  <a:rPr lang="de-DE" sz="1400" dirty="0">
                    <a:solidFill>
                      <a:schemeClr val="bg1"/>
                    </a:solidFill>
                    <a:latin typeface="+mj-lt"/>
                  </a:rPr>
                  <a:t>  </a:t>
                </a:r>
                <a:r>
                  <a:rPr lang="de-DE" sz="1400" dirty="0" err="1">
                    <a:solidFill>
                      <a:schemeClr val="bg1"/>
                    </a:solidFill>
                    <a:latin typeface="+mj-lt"/>
                  </a:rPr>
                  <a:t>sierung</a:t>
                </a:r>
                <a:r>
                  <a:rPr lang="de-DE" sz="1400" dirty="0">
                    <a:solidFill>
                      <a:schemeClr val="bg1"/>
                    </a:solidFill>
                    <a:latin typeface="+mj-lt"/>
                  </a:rPr>
                  <a:t>  </a:t>
                </a:r>
              </a:p>
            </p:txBody>
          </p:sp>
          <p:sp>
            <p:nvSpPr>
              <p:cNvPr id="12" name="Textfeld 11">
                <a:extLst>
                  <a:ext uri="{FF2B5EF4-FFF2-40B4-BE49-F238E27FC236}">
                    <a16:creationId xmlns:a16="http://schemas.microsoft.com/office/drawing/2014/main" id="{864C67D5-10BE-4F97-9AD3-29D5E5E50CEB}"/>
                  </a:ext>
                </a:extLst>
              </p:cNvPr>
              <p:cNvSpPr txBox="1"/>
              <p:nvPr/>
            </p:nvSpPr>
            <p:spPr>
              <a:xfrm>
                <a:off x="2126629" y="4386522"/>
                <a:ext cx="813043" cy="307777"/>
              </a:xfrm>
              <a:prstGeom prst="rect">
                <a:avLst/>
              </a:prstGeom>
              <a:solidFill>
                <a:srgbClr val="004070"/>
              </a:solidFill>
            </p:spPr>
            <p:txBody>
              <a:bodyPr wrap="none" rtlCol="0">
                <a:spAutoFit/>
              </a:bodyPr>
              <a:lstStyle/>
              <a:p>
                <a:r>
                  <a:rPr lang="de-DE" sz="1400" dirty="0">
                    <a:solidFill>
                      <a:schemeClr val="bg1"/>
                    </a:solidFill>
                    <a:latin typeface="+mj-lt"/>
                  </a:rPr>
                  <a:t>mHealth</a:t>
                </a:r>
              </a:p>
            </p:txBody>
          </p:sp>
          <p:sp>
            <p:nvSpPr>
              <p:cNvPr id="15" name="Textfeld 14">
                <a:extLst>
                  <a:ext uri="{FF2B5EF4-FFF2-40B4-BE49-F238E27FC236}">
                    <a16:creationId xmlns:a16="http://schemas.microsoft.com/office/drawing/2014/main" id="{D39CE1E0-7EE7-4A2C-852D-5B66AAE1CA0B}"/>
                  </a:ext>
                </a:extLst>
              </p:cNvPr>
              <p:cNvSpPr txBox="1"/>
              <p:nvPr/>
            </p:nvSpPr>
            <p:spPr>
              <a:xfrm>
                <a:off x="6312024" y="3212976"/>
                <a:ext cx="956672" cy="307777"/>
              </a:xfrm>
              <a:prstGeom prst="rect">
                <a:avLst/>
              </a:prstGeom>
              <a:solidFill>
                <a:srgbClr val="004070"/>
              </a:solidFill>
            </p:spPr>
            <p:txBody>
              <a:bodyPr wrap="none" rtlCol="0">
                <a:spAutoFit/>
              </a:bodyPr>
              <a:lstStyle/>
              <a:p>
                <a:r>
                  <a:rPr lang="de-DE" sz="1400" dirty="0">
                    <a:solidFill>
                      <a:schemeClr val="bg1"/>
                    </a:solidFill>
                    <a:latin typeface="+mj-lt"/>
                  </a:rPr>
                  <a:t>Wearables</a:t>
                </a:r>
              </a:p>
            </p:txBody>
          </p:sp>
          <p:sp>
            <p:nvSpPr>
              <p:cNvPr id="16" name="Textfeld 15">
                <a:extLst>
                  <a:ext uri="{FF2B5EF4-FFF2-40B4-BE49-F238E27FC236}">
                    <a16:creationId xmlns:a16="http://schemas.microsoft.com/office/drawing/2014/main" id="{948EBCA0-A727-44FF-AEB9-DBEF0FCF5514}"/>
                  </a:ext>
                </a:extLst>
              </p:cNvPr>
              <p:cNvSpPr txBox="1"/>
              <p:nvPr/>
            </p:nvSpPr>
            <p:spPr>
              <a:xfrm>
                <a:off x="6528048" y="4931295"/>
                <a:ext cx="973023" cy="523220"/>
              </a:xfrm>
              <a:prstGeom prst="rect">
                <a:avLst/>
              </a:prstGeom>
              <a:solidFill>
                <a:srgbClr val="004070"/>
              </a:solidFill>
            </p:spPr>
            <p:txBody>
              <a:bodyPr wrap="none" rtlCol="0">
                <a:spAutoFit/>
              </a:bodyPr>
              <a:lstStyle/>
              <a:p>
                <a:pPr algn="ctr"/>
                <a:r>
                  <a:rPr lang="de-DE" sz="1400" dirty="0">
                    <a:solidFill>
                      <a:schemeClr val="bg1"/>
                    </a:solidFill>
                    <a:latin typeface="+mj-lt"/>
                  </a:rPr>
                  <a:t>Computer-</a:t>
                </a:r>
                <a:br>
                  <a:rPr lang="de-DE" sz="1400" dirty="0">
                    <a:solidFill>
                      <a:schemeClr val="bg1"/>
                    </a:solidFill>
                    <a:latin typeface="+mj-lt"/>
                  </a:rPr>
                </a:br>
                <a:r>
                  <a:rPr lang="de-DE" sz="1400" dirty="0" err="1">
                    <a:solidFill>
                      <a:schemeClr val="bg1"/>
                    </a:solidFill>
                    <a:latin typeface="+mj-lt"/>
                  </a:rPr>
                  <a:t>analyse</a:t>
                </a:r>
                <a:endParaRPr lang="de-DE" sz="1400" dirty="0">
                  <a:solidFill>
                    <a:schemeClr val="bg1"/>
                  </a:solidFill>
                  <a:latin typeface="+mj-lt"/>
                </a:endParaRPr>
              </a:p>
            </p:txBody>
          </p:sp>
        </p:grpSp>
        <p:pic>
          <p:nvPicPr>
            <p:cNvPr id="23" name="Grafik 22">
              <a:extLst>
                <a:ext uri="{FF2B5EF4-FFF2-40B4-BE49-F238E27FC236}">
                  <a16:creationId xmlns:a16="http://schemas.microsoft.com/office/drawing/2014/main" id="{1A202A23-A3A8-48BC-BE26-D382B7AFF031}"/>
                </a:ext>
              </a:extLst>
            </p:cNvPr>
            <p:cNvPicPr>
              <a:picLocks noChangeAspect="1"/>
            </p:cNvPicPr>
            <p:nvPr/>
          </p:nvPicPr>
          <p:blipFill>
            <a:blip r:embed="rId5"/>
            <a:stretch>
              <a:fillRect/>
            </a:stretch>
          </p:blipFill>
          <p:spPr>
            <a:xfrm>
              <a:off x="415131" y="6284791"/>
              <a:ext cx="4476750" cy="276225"/>
            </a:xfrm>
            <a:prstGeom prst="rect">
              <a:avLst/>
            </a:prstGeom>
          </p:spPr>
        </p:pic>
        <p:sp>
          <p:nvSpPr>
            <p:cNvPr id="24" name="Rechteck: abgerundete Ecken 23">
              <a:extLst>
                <a:ext uri="{FF2B5EF4-FFF2-40B4-BE49-F238E27FC236}">
                  <a16:creationId xmlns:a16="http://schemas.microsoft.com/office/drawing/2014/main" id="{CF88A689-2018-4CA8-8686-E09F66F631CC}"/>
                </a:ext>
              </a:extLst>
            </p:cNvPr>
            <p:cNvSpPr/>
            <p:nvPr/>
          </p:nvSpPr>
          <p:spPr>
            <a:xfrm>
              <a:off x="3082550" y="5764614"/>
              <a:ext cx="781202" cy="2895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89769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Nya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5333</Words>
  <Application>Microsoft Office PowerPoint</Application>
  <PresentationFormat>Breitbild</PresentationFormat>
  <Paragraphs>466</Paragraphs>
  <Slides>37</Slides>
  <Notes>37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37</vt:i4>
      </vt:variant>
    </vt:vector>
  </HeadingPairs>
  <TitlesOfParts>
    <vt:vector size="42" baseType="lpstr">
      <vt:lpstr>AR BERKLEY</vt:lpstr>
      <vt:lpstr>Calibri</vt:lpstr>
      <vt:lpstr>Constantia</vt:lpstr>
      <vt:lpstr>Wingdings 2</vt:lpstr>
      <vt:lpstr>Hyperion</vt:lpstr>
      <vt:lpstr>Digitalisierung im Gesundheitswesen</vt:lpstr>
      <vt:lpstr>Digital-Health-Index (internationaler Vergleich)</vt:lpstr>
      <vt:lpstr>Gesundheitswesen - Aktuell</vt:lpstr>
      <vt:lpstr>Gesundheitswesen - Aktuell</vt:lpstr>
      <vt:lpstr>Gesundheitswesen - Aktuell</vt:lpstr>
      <vt:lpstr>Gesundheitswesen - Aktuell</vt:lpstr>
      <vt:lpstr>Ganzheitliche Betrachtung von Körper, Geist, Medizin</vt:lpstr>
      <vt:lpstr>Ganzheitliche Betrachtung von Körper, Geist, Medizin</vt:lpstr>
      <vt:lpstr>Charakter der digitalen Gesundheitsversorgung</vt:lpstr>
      <vt:lpstr>Prädikative, Präventive und Personalisierte Medizin</vt:lpstr>
      <vt:lpstr>Prädikative, Präventive und Personalisierte Medizin</vt:lpstr>
      <vt:lpstr>Präzisere Vorhersagen von Krankheitsverläufen</vt:lpstr>
      <vt:lpstr>Telematik-Infrastruktur</vt:lpstr>
      <vt:lpstr>Telematik-Infrastruktur - Roadmap der IT-Anwendungen </vt:lpstr>
      <vt:lpstr>Entwicklung der elektronische Patientenakten</vt:lpstr>
      <vt:lpstr>Entwicklung der elektronische Patientenakten</vt:lpstr>
      <vt:lpstr>Entwicklung der elektronische Patientenakten</vt:lpstr>
      <vt:lpstr>PowerPoint-Präsentation</vt:lpstr>
      <vt:lpstr>Ethische, rechtliche und gesellschaftliche Schlussfolgerung </vt:lpstr>
      <vt:lpstr>Ethische, rechtliche und gesellschaftliche Schlussfolgerung </vt:lpstr>
      <vt:lpstr>Mobile Gesundheits-Apps und -Geräte: hilft das? </vt:lpstr>
      <vt:lpstr>Vom Konsumer-Gerät zum Medizinprodukt - Gesundheitsüberwachung mit tragbaren Sensoren</vt:lpstr>
      <vt:lpstr>Allgegenwärtige Sensorik = unauffällige Sensorik</vt:lpstr>
      <vt:lpstr>Auswertung der Sensordaten</vt:lpstr>
      <vt:lpstr> Telemedizin – Lösung gefunden - Problem gesucht?</vt:lpstr>
      <vt:lpstr>Arzneimittelwirksamkeit und -sicherheit</vt:lpstr>
      <vt:lpstr>Einführungsgeschwindigkeit neuer Techniken</vt:lpstr>
      <vt:lpstr>Die wichtigsten Elemente im Überblick</vt:lpstr>
      <vt:lpstr>Versicherten-Stammdaten-Management (VSDM)</vt:lpstr>
      <vt:lpstr>Notfall-Daten-Management (NFDM)</vt:lpstr>
      <vt:lpstr>Elektronischer-Medikationsplan (eMP)</vt:lpstr>
      <vt:lpstr>Kommunikations- und Informations-Management (KIM)</vt:lpstr>
      <vt:lpstr>Das eRezept</vt:lpstr>
      <vt:lpstr>Die eKrankmeldung</vt:lpstr>
      <vt:lpstr>Die elektronische Patientenakte (ePA)</vt:lpstr>
      <vt:lpstr>Sicherheitskonzept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Bernhard  Peitz</dc:creator>
  <cp:lastModifiedBy>Peitz Peitz</cp:lastModifiedBy>
  <cp:revision>703</cp:revision>
  <dcterms:created xsi:type="dcterms:W3CDTF">2010-02-20T22:19:15Z</dcterms:created>
  <dcterms:modified xsi:type="dcterms:W3CDTF">2020-12-28T15:50:37Z</dcterms:modified>
</cp:coreProperties>
</file>