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1"/>
  </p:notesMasterIdLst>
  <p:sldIdLst>
    <p:sldId id="256" r:id="rId2"/>
    <p:sldId id="263" r:id="rId3"/>
    <p:sldId id="279" r:id="rId4"/>
    <p:sldId id="264" r:id="rId5"/>
    <p:sldId id="280" r:id="rId6"/>
    <p:sldId id="281" r:id="rId7"/>
    <p:sldId id="282" r:id="rId8"/>
    <p:sldId id="265" r:id="rId9"/>
    <p:sldId id="266" r:id="rId10"/>
    <p:sldId id="283" r:id="rId11"/>
    <p:sldId id="284" r:id="rId12"/>
    <p:sldId id="285" r:id="rId13"/>
    <p:sldId id="286" r:id="rId14"/>
    <p:sldId id="287" r:id="rId15"/>
    <p:sldId id="267" r:id="rId16"/>
    <p:sldId id="268" r:id="rId17"/>
    <p:sldId id="269" r:id="rId18"/>
    <p:sldId id="270" r:id="rId19"/>
    <p:sldId id="271" r:id="rId20"/>
    <p:sldId id="291" r:id="rId21"/>
    <p:sldId id="288" r:id="rId22"/>
    <p:sldId id="292" r:id="rId23"/>
    <p:sldId id="293" r:id="rId24"/>
    <p:sldId id="272" r:id="rId25"/>
    <p:sldId id="273" r:id="rId26"/>
    <p:sldId id="274" r:id="rId27"/>
    <p:sldId id="275" r:id="rId28"/>
    <p:sldId id="276" r:id="rId29"/>
    <p:sldId id="277" r:id="rId30"/>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41" userDrawn="1">
          <p15:clr>
            <a:srgbClr val="A4A3A4"/>
          </p15:clr>
        </p15:guide>
        <p15:guide id="2" pos="76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9640" autoAdjust="0"/>
  </p:normalViewPr>
  <p:slideViewPr>
    <p:cSldViewPr>
      <p:cViewPr varScale="1">
        <p:scale>
          <a:sx n="57" d="100"/>
          <a:sy n="57" d="100"/>
        </p:scale>
        <p:origin x="1574" y="53"/>
      </p:cViewPr>
      <p:guideLst>
        <p:guide orient="horz" pos="2341"/>
        <p:guide pos="7679"/>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7" Type="http://schemas.openxmlformats.org/officeDocument/2006/relationships/slide" Target="slides/slide27.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19.xml"/><Relationship Id="rId5" Type="http://schemas.openxmlformats.org/officeDocument/2006/relationships/slide" Target="slides/slide17.xml"/><Relationship Id="rId4"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B99290-F92E-459F-B31B-D0E0E00C0C7A}" type="datetimeFigureOut">
              <a:rPr lang="de-DE"/>
              <a:pPr>
                <a:defRPr/>
              </a:pPr>
              <a:t>18.07.2021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D4576A0-7410-4E18-B69C-BBB4D6809B7C}" type="slidenum">
              <a:rPr lang="de-DE"/>
              <a:pPr>
                <a:defRPr/>
              </a:pPr>
              <a:t>‹Nr.›</a:t>
            </a:fld>
            <a:endParaRPr lang="de-DE"/>
          </a:p>
        </p:txBody>
      </p:sp>
    </p:spTree>
    <p:extLst>
      <p:ext uri="{BB962C8B-B14F-4D97-AF65-F5344CB8AC3E}">
        <p14:creationId xmlns:p14="http://schemas.microsoft.com/office/powerpoint/2010/main" val="1921780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sz="1200" b="0" i="0" kern="1200" dirty="0">
                <a:solidFill>
                  <a:schemeClr val="tx1"/>
                </a:solidFill>
                <a:effectLst/>
                <a:latin typeface="+mn-lt"/>
                <a:ea typeface="+mn-ea"/>
                <a:cs typeface="+mn-cs"/>
              </a:rPr>
              <a:t>Das im Leben angesammelte Können und Wissen an andere weiter zu geben sollte für alle eine Selbstverständlichkeit sein. Für viele stellt sich aber die Frage kann ich das und worauf muss ich dabei achten um nicht ins „Fettnäpfchen“ zu treten. Dieser Vortrag von ca. 60 Min. richtet sich an Einsteiger, aber auch alten Hasen in der Mentoren- und Referententätigkeit.</a:t>
            </a:r>
            <a:br>
              <a:rPr lang="de-DE" dirty="0"/>
            </a:br>
            <a:r>
              <a:rPr lang="de-DE" sz="1200" b="0" i="0" kern="1200" dirty="0">
                <a:solidFill>
                  <a:schemeClr val="tx1"/>
                </a:solidFill>
                <a:effectLst/>
                <a:latin typeface="+mn-lt"/>
                <a:ea typeface="+mn-ea"/>
                <a:cs typeface="+mn-cs"/>
              </a:rPr>
              <a:t>Dieser Vortrag kann zur Information/Motivation von Mentoren Anwärtern genutzt werden. Er kann aber auch als Impulsvortrag für einen ca. 4 Std- Workshop genutzt werden in dem sich die Mentoren untereinander austauschen und ihr eigenes Verhalten reflektieren können.</a:t>
            </a:r>
            <a:endParaRPr lang="de-DE" dirty="0"/>
          </a:p>
        </p:txBody>
      </p:sp>
      <p:sp>
        <p:nvSpPr>
          <p:cNvPr id="1638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0F9EF9-98E0-4BE9-8727-E41B43662206}" type="slidenum">
              <a:rPr lang="de-DE" smtClean="0"/>
              <a:pPr fontAlgn="base">
                <a:spcBef>
                  <a:spcPct val="0"/>
                </a:spcBef>
                <a:spcAft>
                  <a:spcPct val="0"/>
                </a:spcAft>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a:t>Nicht immer ist dem Ratsuchenden klar, was er eigentlich wissen möchte. Möglicherweise kennt er auch die richtigen Bezeichnungen nicht oder kann kein Ziel definieren, weil ihm die Vorstellungen davon fehlt. Versuchen Sie durch weitere Fragen das Thema einzugrenzen. Wenn‘s auch manchmal schwer fällt: Verlieren Sie nicht die Geduld!</a:t>
            </a:r>
          </a:p>
          <a:p>
            <a:endParaRPr lang="de-DE" dirty="0"/>
          </a:p>
          <a:p>
            <a:r>
              <a:rPr lang="de-DE" b="1" dirty="0"/>
              <a:t>Wer nicht weiß, wo er hin will...</a:t>
            </a:r>
          </a:p>
          <a:p>
            <a:r>
              <a:rPr lang="de-DE" dirty="0"/>
              <a:t>Gehen sie nie an eine Problemlösung, wenn Sie nicht genau wissen was der Ratsuchende wirklich will.</a:t>
            </a:r>
          </a:p>
          <a:p>
            <a:endParaRPr lang="de-DE" dirty="0"/>
          </a:p>
        </p:txBody>
      </p:sp>
      <p:sp>
        <p:nvSpPr>
          <p:cNvPr id="26628" name="Foliennummernplatzhalter 3"/>
          <p:cNvSpPr>
            <a:spLocks noGrp="1"/>
          </p:cNvSpPr>
          <p:nvPr>
            <p:ph type="sldNum" sz="quarter" idx="5"/>
          </p:nvPr>
        </p:nvSpPr>
        <p:spPr/>
        <p:txBody>
          <a:bodyPr/>
          <a:lstStyle/>
          <a:p>
            <a:pPr>
              <a:defRPr/>
            </a:pPr>
            <a:fld id="{7B964500-ADDA-489E-B562-DEF2107F5549}" type="slidenum">
              <a:rPr lang="de-DE" smtClean="0"/>
              <a:pPr>
                <a:defRPr/>
              </a:pPr>
              <a:t>16</a:t>
            </a:fld>
            <a:endParaRPr lang="de-DE"/>
          </a:p>
        </p:txBody>
      </p:sp>
      <p:sp>
        <p:nvSpPr>
          <p:cNvPr id="26629" name="Kopfzeilenplatzhalter 4"/>
          <p:cNvSpPr>
            <a:spLocks noGrp="1"/>
          </p:cNvSpPr>
          <p:nvPr>
            <p:ph type="hdr" sz="quarter"/>
          </p:nvPr>
        </p:nvSpPr>
        <p:spPr/>
        <p:txBody>
          <a:bodyPr/>
          <a:lstStyle/>
          <a:p>
            <a:pPr>
              <a:defRPr/>
            </a:pPr>
            <a:r>
              <a:rPr lang="de-DE"/>
              <a:t>Arbeitshilfe für Senior-Internet-Helfer/innen Methodik und Didaktik - das (non-formelle) Beratungsgespräch</a:t>
            </a:r>
          </a:p>
        </p:txBody>
      </p:sp>
      <p:sp>
        <p:nvSpPr>
          <p:cNvPr id="26630" name="Fußzeilenplatzhalter 5"/>
          <p:cNvSpPr>
            <a:spLocks noGrp="1"/>
          </p:cNvSpPr>
          <p:nvPr>
            <p:ph type="ftr" sz="quarter" idx="4"/>
          </p:nvPr>
        </p:nvSpPr>
        <p:spPr/>
        <p:txBody>
          <a:bodyPr/>
          <a:lstStyle/>
          <a:p>
            <a:pPr>
              <a:defRPr/>
            </a:pPr>
            <a:r>
              <a:rPr lang="de-DE"/>
              <a:t>ZAWiW 2008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E84B2BD2-314F-40C6-A8C7-A95CAFF6C539}" type="slidenum">
              <a:rPr lang="de-DE" smtClean="0"/>
              <a:pPr>
                <a:defRPr/>
              </a:pPr>
              <a:t>17</a:t>
            </a:fld>
            <a:endParaRPr lang="de-DE"/>
          </a:p>
        </p:txBody>
      </p:sp>
      <p:sp>
        <p:nvSpPr>
          <p:cNvPr id="27651" name="Rectangle 13"/>
          <p:cNvSpPr>
            <a:spLocks noGrp="1" noChangeArrowheads="1"/>
          </p:cNvSpPr>
          <p:nvPr>
            <p:ph type="hdr" sz="quarter"/>
          </p:nvPr>
        </p:nvSpPr>
        <p:spPr/>
        <p:txBody>
          <a:bodyPr/>
          <a:lstStyle/>
          <a:p>
            <a:pPr>
              <a:defRPr/>
            </a:pPr>
            <a:r>
              <a:rPr lang="de-DE"/>
              <a:t>Arbeitshilfe für Senior-Internet-Helfer/innen Methodik und Didaktik - das (non-formelle) Beratungsgespräch</a:t>
            </a:r>
          </a:p>
        </p:txBody>
      </p:sp>
      <p:sp>
        <p:nvSpPr>
          <p:cNvPr id="27652" name="Rectangle 14"/>
          <p:cNvSpPr>
            <a:spLocks noGrp="1" noChangeArrowheads="1"/>
          </p:cNvSpPr>
          <p:nvPr>
            <p:ph type="ftr" sz="quarter" idx="4"/>
          </p:nvPr>
        </p:nvSpPr>
        <p:spPr/>
        <p:txBody>
          <a:bodyPr/>
          <a:lstStyle/>
          <a:p>
            <a:pPr>
              <a:defRPr/>
            </a:pPr>
            <a:r>
              <a:rPr lang="de-DE"/>
              <a:t>ZAWiW 2008</a:t>
            </a:r>
          </a:p>
        </p:txBody>
      </p:sp>
      <p:sp>
        <p:nvSpPr>
          <p:cNvPr id="28677" name="Rectangle 2"/>
          <p:cNvSpPr>
            <a:spLocks noGrp="1" noRot="1" noChangeAspect="1" noChangeArrowheads="1" noTextEdit="1"/>
          </p:cNvSpPr>
          <p:nvPr>
            <p:ph type="sldImg"/>
          </p:nvPr>
        </p:nvSpPr>
        <p:spPr bwMode="auto">
          <a:xfrm>
            <a:off x="484188" y="865188"/>
            <a:ext cx="3949700" cy="222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8" name="Rectangle 3"/>
          <p:cNvSpPr>
            <a:spLocks noGrp="1" noChangeArrowheads="1"/>
          </p:cNvSpPr>
          <p:nvPr>
            <p:ph type="body" idx="1"/>
          </p:nvPr>
        </p:nvSpPr>
        <p:spPr bwMode="auto">
          <a:xfrm>
            <a:off x="735013" y="3182938"/>
            <a:ext cx="5475287" cy="573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b="1" dirty="0"/>
              <a:t>Es gibt positive und negative Fragen.</a:t>
            </a:r>
            <a:br>
              <a:rPr lang="de-DE" b="1" dirty="0"/>
            </a:br>
            <a:endParaRPr lang="de-DE" b="1" dirty="0"/>
          </a:p>
          <a:p>
            <a:r>
              <a:rPr lang="de-DE" b="1" dirty="0"/>
              <a:t>Positive Fragearten = offene Fragen</a:t>
            </a:r>
          </a:p>
          <a:p>
            <a:r>
              <a:rPr lang="de-DE" dirty="0"/>
              <a:t>Beginnen mit: warum, wer, wie, wann, ... Sie dienen vor allem der allgemeinen Informationsgewinnung.</a:t>
            </a:r>
          </a:p>
          <a:p>
            <a:r>
              <a:rPr lang="de-DE" dirty="0"/>
              <a:t>Erfahrungsfragen: Sind gut geeignet um auf das bereits vorhandene Wissen des Ratsuchenden aufzubauen.</a:t>
            </a:r>
          </a:p>
          <a:p>
            <a:endParaRPr lang="de-DE" dirty="0"/>
          </a:p>
          <a:p>
            <a:r>
              <a:rPr lang="de-DE" b="1" dirty="0"/>
              <a:t>Negative Fragearten = Mehrfachfragen</a:t>
            </a:r>
          </a:p>
          <a:p>
            <a:r>
              <a:rPr lang="de-DE" dirty="0"/>
              <a:t>Mehrere Fragen, oft auch gegenteilige, hintereinander gestellt verwirren. Worauf soll ich den jetzt antworten?</a:t>
            </a:r>
            <a:br>
              <a:rPr lang="de-DE" dirty="0"/>
            </a:br>
            <a:endParaRPr lang="de-DE" dirty="0"/>
          </a:p>
          <a:p>
            <a:r>
              <a:rPr lang="de-DE" b="1" dirty="0"/>
              <a:t>Suggestivfragen:</a:t>
            </a:r>
            <a:r>
              <a:rPr lang="de-DE" dirty="0"/>
              <a:t> </a:t>
            </a:r>
            <a:br>
              <a:rPr lang="de-DE" dirty="0"/>
            </a:br>
            <a:r>
              <a:rPr lang="de-DE" dirty="0"/>
              <a:t>typisch dafür sind Worte wie z.B. sicherlich, doch, wohl, auch. Diese Fragen können zur Manipulation genutzt oder vom Ratsuchende als Manipulationsversuche gedeutet werden.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b="1" dirty="0"/>
              <a:t>Gemeinsam Suchen</a:t>
            </a:r>
            <a:br>
              <a:rPr lang="de-DE" dirty="0"/>
            </a:br>
            <a:r>
              <a:rPr lang="de-DE" dirty="0"/>
              <a:t>ist die beste Methode um sicher zu stellen, dass der Ratsuchende neben dem gelösten Problem auch noch gelernt hat, wie man solche Probleme angeht = Handlungskompetenz</a:t>
            </a:r>
          </a:p>
          <a:p>
            <a:r>
              <a:rPr lang="de-DE" b="1" dirty="0"/>
              <a:t>Vertagen</a:t>
            </a:r>
            <a:br>
              <a:rPr lang="de-DE" dirty="0"/>
            </a:br>
            <a:r>
              <a:rPr lang="de-DE" dirty="0"/>
              <a:t>„Ich komme gleich wieder, ich muss das an meinem PC erst probieren“,</a:t>
            </a:r>
            <a:br>
              <a:rPr lang="de-DE" dirty="0"/>
            </a:br>
            <a:r>
              <a:rPr lang="de-DE" dirty="0"/>
              <a:t>„Bis zum </a:t>
            </a:r>
            <a:r>
              <a:rPr lang="de-DE" dirty="0" err="1"/>
              <a:t>Nächstenmal</a:t>
            </a:r>
            <a:r>
              <a:rPr lang="de-DE" dirty="0"/>
              <a:t> habe ich mich schlau gemacht“. </a:t>
            </a:r>
            <a:br>
              <a:rPr lang="de-DE" dirty="0"/>
            </a:br>
            <a:r>
              <a:rPr lang="de-DE" b="1" dirty="0"/>
              <a:t>Da fragen wir mal den Experten.</a:t>
            </a:r>
            <a:br>
              <a:rPr lang="de-DE" dirty="0"/>
            </a:br>
            <a:r>
              <a:rPr lang="de-DE" dirty="0"/>
              <a:t>Warum soll ich mir den Kopf zerbrechen, wenn es einen gibt der weiß wies geht?</a:t>
            </a:r>
            <a:br>
              <a:rPr lang="de-DE" dirty="0"/>
            </a:br>
            <a:r>
              <a:rPr lang="de-DE" dirty="0"/>
              <a:t>Da fällt mir doch kein Zacken aus der Krone. Wenn ich mir selbst Hilfe holen muss, hat fasst jeder Verständnis.</a:t>
            </a:r>
          </a:p>
          <a:p>
            <a:br>
              <a:rPr lang="de-DE" dirty="0"/>
            </a:br>
            <a:r>
              <a:rPr lang="de-DE" dirty="0"/>
              <a:t>Wenn ich aber etwas an Hard- und Software ändere und nachher hab ich neue Probleme, wird fasst jeder sauer.</a:t>
            </a:r>
          </a:p>
          <a:p>
            <a:r>
              <a:rPr lang="de-DE" dirty="0" err="1"/>
              <a:t>Desshalb</a:t>
            </a:r>
            <a:r>
              <a:rPr lang="de-DE" dirty="0"/>
              <a:t>: </a:t>
            </a:r>
            <a:r>
              <a:rPr lang="de-DE" b="1" dirty="0"/>
              <a:t>Ändern Sie nie ..</a:t>
            </a:r>
            <a:br>
              <a:rPr lang="de-DE" dirty="0"/>
            </a:br>
            <a:endParaRPr lang="de-DE" dirty="0"/>
          </a:p>
        </p:txBody>
      </p:sp>
      <p:sp>
        <p:nvSpPr>
          <p:cNvPr id="28676" name="Foliennummernplatzhalter 3"/>
          <p:cNvSpPr>
            <a:spLocks noGrp="1"/>
          </p:cNvSpPr>
          <p:nvPr>
            <p:ph type="sldNum" sz="quarter" idx="5"/>
          </p:nvPr>
        </p:nvSpPr>
        <p:spPr/>
        <p:txBody>
          <a:bodyPr/>
          <a:lstStyle/>
          <a:p>
            <a:pPr>
              <a:defRPr/>
            </a:pPr>
            <a:fld id="{BD388179-3022-41B9-8722-2B0C470782A7}" type="slidenum">
              <a:rPr lang="de-DE" smtClean="0"/>
              <a:pPr>
                <a:defRPr/>
              </a:pPr>
              <a:t>18</a:t>
            </a:fld>
            <a:endParaRPr lang="de-DE"/>
          </a:p>
        </p:txBody>
      </p:sp>
      <p:sp>
        <p:nvSpPr>
          <p:cNvPr id="28677" name="Kopfzeilenplatzhalter 4"/>
          <p:cNvSpPr>
            <a:spLocks noGrp="1"/>
          </p:cNvSpPr>
          <p:nvPr>
            <p:ph type="hdr" sz="quarter"/>
          </p:nvPr>
        </p:nvSpPr>
        <p:spPr/>
        <p:txBody>
          <a:bodyPr/>
          <a:lstStyle/>
          <a:p>
            <a:pPr>
              <a:defRPr/>
            </a:pPr>
            <a:r>
              <a:rPr lang="de-DE"/>
              <a:t>Arbeitshilfe für Senior-Internet-Helfer/innen Methodik und Didaktik - das (non-formelle) Beratungsgespräch</a:t>
            </a:r>
          </a:p>
        </p:txBody>
      </p:sp>
      <p:sp>
        <p:nvSpPr>
          <p:cNvPr id="28678" name="Fußzeilenplatzhalter 5"/>
          <p:cNvSpPr>
            <a:spLocks noGrp="1"/>
          </p:cNvSpPr>
          <p:nvPr>
            <p:ph type="ftr" sz="quarter" idx="4"/>
          </p:nvPr>
        </p:nvSpPr>
        <p:spPr/>
        <p:txBody>
          <a:bodyPr/>
          <a:lstStyle/>
          <a:p>
            <a:pPr>
              <a:defRPr/>
            </a:pPr>
            <a:r>
              <a:rPr lang="de-DE"/>
              <a:t>ZAWiW 2008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7E37D233-AA80-4720-91FD-8F6DF0CD4DDB}" type="slidenum">
              <a:rPr lang="de-DE" smtClean="0"/>
              <a:pPr>
                <a:defRPr/>
              </a:pPr>
              <a:t>19</a:t>
            </a:fld>
            <a:endParaRPr lang="de-DE"/>
          </a:p>
        </p:txBody>
      </p:sp>
      <p:sp>
        <p:nvSpPr>
          <p:cNvPr id="29699" name="Rectangle 13"/>
          <p:cNvSpPr>
            <a:spLocks noGrp="1" noChangeArrowheads="1"/>
          </p:cNvSpPr>
          <p:nvPr>
            <p:ph type="hdr" sz="quarter"/>
          </p:nvPr>
        </p:nvSpPr>
        <p:spPr/>
        <p:txBody>
          <a:bodyPr/>
          <a:lstStyle/>
          <a:p>
            <a:pPr>
              <a:defRPr/>
            </a:pPr>
            <a:r>
              <a:rPr lang="de-DE"/>
              <a:t>Arbeitshilfe für Senior-Internet-Helfer/innen Methodik und Didaktik - das (non-formelle) Beratungsgespräch</a:t>
            </a:r>
          </a:p>
        </p:txBody>
      </p:sp>
      <p:sp>
        <p:nvSpPr>
          <p:cNvPr id="29700" name="Rectangle 14"/>
          <p:cNvSpPr>
            <a:spLocks noGrp="1" noChangeArrowheads="1"/>
          </p:cNvSpPr>
          <p:nvPr>
            <p:ph type="ftr" sz="quarter" idx="4"/>
          </p:nvPr>
        </p:nvSpPr>
        <p:spPr/>
        <p:txBody>
          <a:bodyPr/>
          <a:lstStyle/>
          <a:p>
            <a:pPr>
              <a:defRPr/>
            </a:pPr>
            <a:r>
              <a:rPr lang="de-DE"/>
              <a:t>ZAWiW 2008</a:t>
            </a:r>
          </a:p>
        </p:txBody>
      </p:sp>
      <p:sp>
        <p:nvSpPr>
          <p:cNvPr id="30725" name="Rectangle 2"/>
          <p:cNvSpPr>
            <a:spLocks noGrp="1" noRot="1" noChangeAspect="1" noChangeArrowheads="1" noTextEdit="1"/>
          </p:cNvSpPr>
          <p:nvPr>
            <p:ph type="sldImg"/>
          </p:nvPr>
        </p:nvSpPr>
        <p:spPr bwMode="auto">
          <a:xfrm>
            <a:off x="484188" y="865188"/>
            <a:ext cx="3949700" cy="222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6" name="Rectangle 3"/>
          <p:cNvSpPr>
            <a:spLocks noGrp="1" noChangeArrowheads="1"/>
          </p:cNvSpPr>
          <p:nvPr>
            <p:ph type="body" idx="1"/>
          </p:nvPr>
        </p:nvSpPr>
        <p:spPr bwMode="auto">
          <a:xfrm>
            <a:off x="735013" y="3182938"/>
            <a:ext cx="5475287" cy="557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de-DE" b="1" dirty="0"/>
          </a:p>
          <a:p>
            <a:pPr>
              <a:lnSpc>
                <a:spcPct val="90000"/>
              </a:lnSpc>
            </a:pPr>
            <a:r>
              <a:rPr lang="de-DE" b="1" dirty="0"/>
              <a:t>Wie sag ich´s meinem Kinde?</a:t>
            </a:r>
          </a:p>
          <a:p>
            <a:pPr>
              <a:lnSpc>
                <a:spcPct val="90000"/>
              </a:lnSpc>
              <a:buFontTx/>
              <a:buChar char="•"/>
            </a:pPr>
            <a:r>
              <a:rPr lang="de-DE" dirty="0"/>
              <a:t>Wortwahl und Satzaufbau: </a:t>
            </a:r>
            <a:br>
              <a:rPr lang="de-DE" dirty="0"/>
            </a:br>
            <a:r>
              <a:rPr lang="de-DE" dirty="0"/>
              <a:t>	Kurz und prägnant - einfach und konkret und ohne Verschachtelung, </a:t>
            </a:r>
            <a:br>
              <a:rPr lang="de-DE" dirty="0"/>
            </a:br>
            <a:r>
              <a:rPr lang="de-DE" dirty="0"/>
              <a:t>	Anregend und anschaulich - viele Verben benutzen und Bilder verwenden, </a:t>
            </a:r>
            <a:br>
              <a:rPr lang="de-DE" dirty="0"/>
            </a:br>
            <a:r>
              <a:rPr lang="de-DE" dirty="0"/>
              <a:t>	Sachbezogen – Nur Fakten, keine Meinungen und Wertungen, </a:t>
            </a:r>
            <a:br>
              <a:rPr lang="de-DE" dirty="0"/>
            </a:br>
            <a:r>
              <a:rPr lang="de-DE" dirty="0"/>
              <a:t>	Personenbezogen - Ich bin ich und nicht „man“ oder irgendwer,</a:t>
            </a:r>
          </a:p>
          <a:p>
            <a:pPr lvl="1">
              <a:lnSpc>
                <a:spcPct val="90000"/>
              </a:lnSpc>
            </a:pPr>
            <a:r>
              <a:rPr lang="de-DE" dirty="0"/>
              <a:t>	Kommunikativ – beschreiben was ich da tue und welche Folgen es hat,</a:t>
            </a:r>
            <a:br>
              <a:rPr lang="de-DE" dirty="0"/>
            </a:br>
            <a:r>
              <a:rPr lang="de-DE" dirty="0"/>
              <a:t>	Informativ – Alle Systemmeldungen lesen lassen und erklären,	</a:t>
            </a:r>
            <a:br>
              <a:rPr lang="de-DE" dirty="0"/>
            </a:br>
            <a:r>
              <a:rPr lang="de-DE" dirty="0"/>
              <a:t>	Verständlich – Fachbegriffe vermeiden, oder erklären</a:t>
            </a:r>
          </a:p>
          <a:p>
            <a:pPr lvl="1">
              <a:lnSpc>
                <a:spcPct val="90000"/>
              </a:lnSpc>
            </a:pPr>
            <a:r>
              <a:rPr lang="de-DE" sz="1200" kern="1200" dirty="0">
                <a:solidFill>
                  <a:schemeClr val="tx1"/>
                </a:solidFill>
                <a:effectLst/>
                <a:latin typeface="+mn-lt"/>
                <a:ea typeface="+mn-ea"/>
                <a:cs typeface="+mn-cs"/>
              </a:rPr>
              <a:t>Wie Jesus in Gleichnissen</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          - Kopieren: Jetzt ist der Text oder das Bild in der Maus</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          - Einfügen: Neuen Parkplatz suchen</a:t>
            </a:r>
          </a:p>
          <a:p>
            <a:pPr lvl="1">
              <a:lnSpc>
                <a:spcPct val="90000"/>
              </a:lnSpc>
            </a:pPr>
            <a:endParaRPr lang="de-DE" dirty="0"/>
          </a:p>
          <a:p>
            <a:pPr>
              <a:lnSpc>
                <a:spcPct val="90000"/>
              </a:lnSpc>
            </a:pPr>
            <a:r>
              <a:rPr lang="de-DE" dirty="0"/>
              <a:t>Nachhaltig – wer schreibt der bleibt – Wissen sichern, eventuell Hilfe anbieten.</a:t>
            </a:r>
          </a:p>
          <a:p>
            <a:pPr>
              <a:lnSpc>
                <a:spcPct val="90000"/>
              </a:lnSpc>
            </a:pPr>
            <a:br>
              <a:rPr lang="de-DE" dirty="0"/>
            </a:br>
            <a:r>
              <a:rPr lang="de-DE" dirty="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1" dirty="0"/>
              <a:t>Befehl des Oberst an den Bataillonskommandeur:</a:t>
            </a:r>
          </a:p>
          <a:p>
            <a:r>
              <a:rPr lang="de-DE" dirty="0"/>
              <a:t>Morgen Abend gegen 20 Uhr ist von hier aus der </a:t>
            </a:r>
            <a:r>
              <a:rPr lang="de-DE" dirty="0" err="1"/>
              <a:t>Halleysche</a:t>
            </a:r>
            <a:r>
              <a:rPr lang="de-DE" dirty="0"/>
              <a:t> Komet sichtbar. Dieses Ereignis tritt nur alle 75 Jahre ein. Veranlassen Sie, dass sich die Leute auf dem Kasernenplatz im Dienstanzug einfinden. Ich werde ihnen diese seltene Erscheinung erklären. Wenn es regnet, sollen sich die Männer ins Kasernenkino begeben, dann werde ich ihnen Filme dieser seltenen Erscheinung zeigen.</a:t>
            </a:r>
          </a:p>
          <a:p>
            <a:endParaRPr lang="de-DE" dirty="0"/>
          </a:p>
        </p:txBody>
      </p:sp>
      <p:sp>
        <p:nvSpPr>
          <p:cNvPr id="4" name="Foliennummernplatzhalter 3"/>
          <p:cNvSpPr>
            <a:spLocks noGrp="1"/>
          </p:cNvSpPr>
          <p:nvPr>
            <p:ph type="sldNum" sz="quarter" idx="5"/>
          </p:nvPr>
        </p:nvSpPr>
        <p:spPr/>
        <p:txBody>
          <a:bodyPr/>
          <a:lstStyle/>
          <a:p>
            <a:pPr>
              <a:defRPr/>
            </a:pPr>
            <a:fld id="{AD4576A0-7410-4E18-B69C-BBB4D6809B7C}" type="slidenum">
              <a:rPr lang="de-DE" smtClean="0"/>
              <a:pPr>
                <a:defRPr/>
              </a:pPr>
              <a:t>22</a:t>
            </a:fld>
            <a:endParaRPr lang="de-DE"/>
          </a:p>
        </p:txBody>
      </p:sp>
    </p:spTree>
    <p:extLst>
      <p:ext uri="{BB962C8B-B14F-4D97-AF65-F5344CB8AC3E}">
        <p14:creationId xmlns:p14="http://schemas.microsoft.com/office/powerpoint/2010/main" val="57928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1" dirty="0"/>
              <a:t>Wandlung des Befehls nach der vierten  Weitergabe</a:t>
            </a:r>
          </a:p>
          <a:p>
            <a:r>
              <a:rPr lang="de-DE" dirty="0"/>
              <a:t>Auf Befehl des Herrn Oberst ist morgen um 20 Uhr Dienst im Dienstanzug anzutreten. Der berühmte </a:t>
            </a:r>
            <a:r>
              <a:rPr lang="de-DE" dirty="0" err="1"/>
              <a:t>Halleysche</a:t>
            </a:r>
            <a:r>
              <a:rPr lang="de-DE" dirty="0"/>
              <a:t> Komet wird im Kino erscheinen. Falls es regnet, wird der Herr Oberst einen anderen Befehl erteilen, was nur alle 75 Jahre eintritt. </a:t>
            </a:r>
          </a:p>
          <a:p>
            <a:endParaRPr lang="de-DE" dirty="0"/>
          </a:p>
        </p:txBody>
      </p:sp>
      <p:sp>
        <p:nvSpPr>
          <p:cNvPr id="4" name="Foliennummernplatzhalter 3"/>
          <p:cNvSpPr>
            <a:spLocks noGrp="1"/>
          </p:cNvSpPr>
          <p:nvPr>
            <p:ph type="sldNum" sz="quarter" idx="5"/>
          </p:nvPr>
        </p:nvSpPr>
        <p:spPr/>
        <p:txBody>
          <a:bodyPr/>
          <a:lstStyle/>
          <a:p>
            <a:pPr>
              <a:defRPr/>
            </a:pPr>
            <a:fld id="{AD4576A0-7410-4E18-B69C-BBB4D6809B7C}" type="slidenum">
              <a:rPr lang="de-DE" smtClean="0"/>
              <a:pPr>
                <a:defRPr/>
              </a:pPr>
              <a:t>23</a:t>
            </a:fld>
            <a:endParaRPr lang="de-DE"/>
          </a:p>
        </p:txBody>
      </p:sp>
    </p:spTree>
    <p:extLst>
      <p:ext uri="{BB962C8B-B14F-4D97-AF65-F5344CB8AC3E}">
        <p14:creationId xmlns:p14="http://schemas.microsoft.com/office/powerpoint/2010/main" val="1945599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dirty="0"/>
          </a:p>
        </p:txBody>
      </p:sp>
      <p:sp>
        <p:nvSpPr>
          <p:cNvPr id="30724" name="Foliennummernplatzhalter 3"/>
          <p:cNvSpPr>
            <a:spLocks noGrp="1"/>
          </p:cNvSpPr>
          <p:nvPr>
            <p:ph type="sldNum" sz="quarter" idx="5"/>
          </p:nvPr>
        </p:nvSpPr>
        <p:spPr/>
        <p:txBody>
          <a:bodyPr/>
          <a:lstStyle/>
          <a:p>
            <a:pPr>
              <a:defRPr/>
            </a:pPr>
            <a:fld id="{022E117F-0040-40A1-9D1B-C3911C24CAB7}" type="slidenum">
              <a:rPr lang="de-DE" smtClean="0"/>
              <a:pPr>
                <a:defRPr/>
              </a:pPr>
              <a:t>24</a:t>
            </a:fld>
            <a:endParaRPr lang="de-DE"/>
          </a:p>
        </p:txBody>
      </p:sp>
      <p:sp>
        <p:nvSpPr>
          <p:cNvPr id="30725" name="Kopfzeilenplatzhalter 4"/>
          <p:cNvSpPr>
            <a:spLocks noGrp="1"/>
          </p:cNvSpPr>
          <p:nvPr>
            <p:ph type="hdr" sz="quarter"/>
          </p:nvPr>
        </p:nvSpPr>
        <p:spPr/>
        <p:txBody>
          <a:bodyPr/>
          <a:lstStyle/>
          <a:p>
            <a:pPr>
              <a:defRPr/>
            </a:pPr>
            <a:r>
              <a:rPr lang="de-DE"/>
              <a:t>Arbeitshilfe für Senior-Internet-Helfer/innen Methodik und Didaktik - das (non-formelle) Beratungsgespräch</a:t>
            </a:r>
          </a:p>
        </p:txBody>
      </p:sp>
      <p:sp>
        <p:nvSpPr>
          <p:cNvPr id="30726" name="Fußzeilenplatzhalter 5"/>
          <p:cNvSpPr>
            <a:spLocks noGrp="1"/>
          </p:cNvSpPr>
          <p:nvPr>
            <p:ph type="ftr" sz="quarter" idx="4"/>
          </p:nvPr>
        </p:nvSpPr>
        <p:spPr/>
        <p:txBody>
          <a:bodyPr/>
          <a:lstStyle/>
          <a:p>
            <a:pPr>
              <a:defRPr/>
            </a:pPr>
            <a:r>
              <a:rPr lang="de-DE"/>
              <a:t>ZAWiW 2008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b="1" dirty="0"/>
              <a:t>Ein Ratschlag ist immer ein Schlag.</a:t>
            </a:r>
          </a:p>
          <a:p>
            <a:r>
              <a:rPr lang="de-DE" dirty="0"/>
              <a:t>Wenn ich mir ein Gerät gekauft habe und jetzt Hilfe zur Bedienung suche, ist es äußerst frustrierend, wenn ich dann von einem „Fachmann“ höre, das hätte ich mir so nie gekauft.</a:t>
            </a:r>
          </a:p>
          <a:p>
            <a:r>
              <a:rPr lang="de-DE" b="1" dirty="0"/>
              <a:t>Der Weg zur Selbsterkenntnis</a:t>
            </a:r>
            <a:br>
              <a:rPr lang="de-DE" dirty="0"/>
            </a:br>
            <a:r>
              <a:rPr lang="de-DE" dirty="0"/>
              <a:t>Z.B. die Frage: „Ich will ein Laptop kaufen, worauf muss ich achten“? Zeigen Sie ihm eines mit glänzendem Bildschirm und eines mit einem matten. Erklären Sie ihm die jeweiligen Eigenschaften und lassen Sie ihn selbst entscheiden. Vergessen Sie die Floskel „Ich würde ...“</a:t>
            </a:r>
          </a:p>
          <a:p>
            <a:r>
              <a:rPr lang="de-DE" b="1" dirty="0"/>
              <a:t>Der Weg zur Selbständigkeit</a:t>
            </a:r>
          </a:p>
          <a:p>
            <a:r>
              <a:rPr lang="de-DE" dirty="0"/>
              <a:t>Von allem was ich selbst gemacht und aufgeschrieben habe, weiß ich wie es geht. Natürlich kann ich es mir mal vormachen lassen, aber dann muss ich selber ran.</a:t>
            </a:r>
          </a:p>
          <a:p>
            <a:r>
              <a:rPr lang="de-DE" dirty="0"/>
              <a:t>Der Berater muss sich zügeln. Natürlich geht es schneller wenn er es tut, aber damit  hat der Ratsuchend nichts gelernt.</a:t>
            </a:r>
          </a:p>
          <a:p>
            <a:r>
              <a:rPr lang="de-DE" dirty="0"/>
              <a:t>Finger weg von de´ Knöpf</a:t>
            </a:r>
          </a:p>
          <a:p>
            <a:r>
              <a:rPr lang="de-DE" dirty="0"/>
              <a:t>Widerstehen Sie dem Versuch die Sache zu beschleunigen in dem Sie selbst in den Vorgang eingreifen. </a:t>
            </a:r>
          </a:p>
          <a:p>
            <a:r>
              <a:rPr lang="de-DE" dirty="0"/>
              <a:t>Ausnahme: „Darf ich mal kurz ausprobieren oder zeigen?“ und dann gleich wieder den Urzustand herstellen, damit der Ratsuchende selbst das Problem lösen kann.</a:t>
            </a:r>
          </a:p>
        </p:txBody>
      </p:sp>
      <p:sp>
        <p:nvSpPr>
          <p:cNvPr id="31748" name="Foliennummernplatzhalter 3"/>
          <p:cNvSpPr>
            <a:spLocks noGrp="1"/>
          </p:cNvSpPr>
          <p:nvPr>
            <p:ph type="sldNum" sz="quarter" idx="5"/>
          </p:nvPr>
        </p:nvSpPr>
        <p:spPr/>
        <p:txBody>
          <a:bodyPr/>
          <a:lstStyle/>
          <a:p>
            <a:pPr>
              <a:defRPr/>
            </a:pPr>
            <a:fld id="{EB25B907-BAC2-4BE2-A8A9-35A486A7CECD}" type="slidenum">
              <a:rPr lang="de-DE" smtClean="0"/>
              <a:pPr>
                <a:defRPr/>
              </a:pPr>
              <a:t>25</a:t>
            </a:fld>
            <a:endParaRPr lang="de-DE"/>
          </a:p>
        </p:txBody>
      </p:sp>
      <p:sp>
        <p:nvSpPr>
          <p:cNvPr id="31749" name="Kopfzeilenplatzhalter 4"/>
          <p:cNvSpPr>
            <a:spLocks noGrp="1"/>
          </p:cNvSpPr>
          <p:nvPr>
            <p:ph type="hdr" sz="quarter"/>
          </p:nvPr>
        </p:nvSpPr>
        <p:spPr/>
        <p:txBody>
          <a:bodyPr/>
          <a:lstStyle/>
          <a:p>
            <a:pPr>
              <a:defRPr/>
            </a:pPr>
            <a:r>
              <a:rPr lang="de-DE"/>
              <a:t>Arbeitshilfe für Senior-Internet-Helfer/innen Methodik und Didaktik - das (non-formelle) Beratungsgespräch</a:t>
            </a:r>
          </a:p>
        </p:txBody>
      </p:sp>
      <p:sp>
        <p:nvSpPr>
          <p:cNvPr id="31750" name="Fußzeilenplatzhalter 5"/>
          <p:cNvSpPr>
            <a:spLocks noGrp="1"/>
          </p:cNvSpPr>
          <p:nvPr>
            <p:ph type="ftr" sz="quarter" idx="4"/>
          </p:nvPr>
        </p:nvSpPr>
        <p:spPr/>
        <p:txBody>
          <a:bodyPr/>
          <a:lstStyle/>
          <a:p>
            <a:pPr>
              <a:defRPr/>
            </a:pPr>
            <a:r>
              <a:rPr lang="de-DE"/>
              <a:t>ZAWiW 2008</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de-DE" b="1" dirty="0"/>
              <a:t>Umgang mit Problemen</a:t>
            </a:r>
          </a:p>
          <a:p>
            <a:pPr>
              <a:lnSpc>
                <a:spcPct val="90000"/>
              </a:lnSpc>
            </a:pPr>
            <a:r>
              <a:rPr lang="de-DE" dirty="0"/>
              <a:t>In jeder Gesprächssituation kann es zu Problemen kommen. </a:t>
            </a:r>
          </a:p>
          <a:p>
            <a:pPr>
              <a:lnSpc>
                <a:spcPct val="90000"/>
              </a:lnSpc>
            </a:pPr>
            <a:r>
              <a:rPr lang="de-DE" dirty="0"/>
              <a:t>Diese werden häufig nur durch Missverständnisse und Unsicherheit ausgelöst. </a:t>
            </a:r>
          </a:p>
          <a:p>
            <a:pPr>
              <a:lnSpc>
                <a:spcPct val="90000"/>
              </a:lnSpc>
            </a:pPr>
            <a:r>
              <a:rPr lang="de-DE" dirty="0"/>
              <a:t>Daher ist es wichtig, jede aufkommende Unstimmigkeit anzusprechen und zu lösen. </a:t>
            </a:r>
          </a:p>
          <a:p>
            <a:pPr>
              <a:lnSpc>
                <a:spcPct val="90000"/>
              </a:lnSpc>
            </a:pPr>
            <a:r>
              <a:rPr lang="de-DE" dirty="0"/>
              <a:t>Achten Sie nicht nur auf die Worte ihres Gegenübers, sondern auch auf seine Körpersprache: </a:t>
            </a:r>
            <a:br>
              <a:rPr lang="de-DE" dirty="0"/>
            </a:br>
            <a:r>
              <a:rPr lang="de-DE" dirty="0"/>
              <a:t>runzelt er die Stirn, oder zieht er die Augenbraue hoch? Beginnt er nervös mit dem Kugelschreiber zu spielen? Interessiert es sich nicht dafür was Sie tun, das kann Überforderung sein. </a:t>
            </a:r>
          </a:p>
          <a:p>
            <a:pPr>
              <a:lnSpc>
                <a:spcPct val="90000"/>
              </a:lnSpc>
            </a:pPr>
            <a:r>
              <a:rPr lang="de-DE" sz="800" b="1" dirty="0"/>
              <a:t>Stellen Sie die Tatsachen fest und drücken Sie es diplomatisch aus.</a:t>
            </a:r>
          </a:p>
          <a:p>
            <a:pPr>
              <a:lnSpc>
                <a:spcPct val="90000"/>
              </a:lnSpc>
            </a:pPr>
            <a:r>
              <a:rPr lang="de-DE" sz="800" dirty="0"/>
              <a:t>Es ist ein gewaltiger Unterschied, ob Sie zu jemanden sagen: „Sie sind unkonzentriert und uninteressiert“, oder: „Sie wirken auf mich gerade etwas unkonzentriert. Täusche ich mich, oder gibt es dafür einen Grund.“</a:t>
            </a:r>
          </a:p>
          <a:p>
            <a:pPr>
              <a:lnSpc>
                <a:spcPct val="90000"/>
              </a:lnSpc>
            </a:pPr>
            <a:r>
              <a:rPr lang="de-DE" sz="800" b="1" dirty="0"/>
              <a:t>Fragen Sie nach, </a:t>
            </a:r>
            <a:r>
              <a:rPr lang="de-DE" sz="800" dirty="0"/>
              <a:t>was Sie tun können um die Situation nachhaltig zu verbessern.</a:t>
            </a:r>
          </a:p>
          <a:p>
            <a:pPr>
              <a:lnSpc>
                <a:spcPct val="90000"/>
              </a:lnSpc>
            </a:pPr>
            <a:r>
              <a:rPr lang="de-DE" sz="800" dirty="0"/>
              <a:t> </a:t>
            </a:r>
          </a:p>
          <a:p>
            <a:pPr>
              <a:lnSpc>
                <a:spcPct val="90000"/>
              </a:lnSpc>
            </a:pPr>
            <a:endParaRPr lang="de-DE" sz="800" dirty="0"/>
          </a:p>
          <a:p>
            <a:endParaRPr lang="de-DE" dirty="0"/>
          </a:p>
        </p:txBody>
      </p:sp>
      <p:sp>
        <p:nvSpPr>
          <p:cNvPr id="32772" name="Foliennummernplatzhalter 3"/>
          <p:cNvSpPr>
            <a:spLocks noGrp="1"/>
          </p:cNvSpPr>
          <p:nvPr>
            <p:ph type="sldNum" sz="quarter" idx="5"/>
          </p:nvPr>
        </p:nvSpPr>
        <p:spPr/>
        <p:txBody>
          <a:bodyPr/>
          <a:lstStyle/>
          <a:p>
            <a:pPr>
              <a:defRPr/>
            </a:pPr>
            <a:fld id="{5938F16F-9765-4502-AD86-89E117BC8A1E}" type="slidenum">
              <a:rPr lang="de-DE" smtClean="0"/>
              <a:pPr>
                <a:defRPr/>
              </a:pPr>
              <a:t>26</a:t>
            </a:fld>
            <a:endParaRPr lang="de-DE"/>
          </a:p>
        </p:txBody>
      </p:sp>
      <p:sp>
        <p:nvSpPr>
          <p:cNvPr id="32773" name="Kopfzeilenplatzhalter 4"/>
          <p:cNvSpPr>
            <a:spLocks noGrp="1"/>
          </p:cNvSpPr>
          <p:nvPr>
            <p:ph type="hdr" sz="quarter"/>
          </p:nvPr>
        </p:nvSpPr>
        <p:spPr/>
        <p:txBody>
          <a:bodyPr/>
          <a:lstStyle/>
          <a:p>
            <a:pPr>
              <a:defRPr/>
            </a:pPr>
            <a:r>
              <a:rPr lang="de-DE"/>
              <a:t>Arbeitshilfe für Senior-Internet-Helfer/innen Methodik und Didaktik - das (non-formelle) Beratungsgespräch</a:t>
            </a:r>
          </a:p>
        </p:txBody>
      </p:sp>
      <p:sp>
        <p:nvSpPr>
          <p:cNvPr id="32774" name="Fußzeilenplatzhalter 5"/>
          <p:cNvSpPr>
            <a:spLocks noGrp="1"/>
          </p:cNvSpPr>
          <p:nvPr>
            <p:ph type="ftr" sz="quarter" idx="4"/>
          </p:nvPr>
        </p:nvSpPr>
        <p:spPr/>
        <p:txBody>
          <a:bodyPr/>
          <a:lstStyle/>
          <a:p>
            <a:pPr>
              <a:defRPr/>
            </a:pPr>
            <a:r>
              <a:rPr lang="de-DE"/>
              <a:t>ZAWiW 2008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1B9CCB34-3663-4E65-9E22-323E61543B7C}" type="slidenum">
              <a:rPr lang="de-DE" smtClean="0"/>
              <a:pPr>
                <a:defRPr/>
              </a:pPr>
              <a:t>27</a:t>
            </a:fld>
            <a:endParaRPr lang="de-DE"/>
          </a:p>
        </p:txBody>
      </p:sp>
      <p:sp>
        <p:nvSpPr>
          <p:cNvPr id="33795" name="Rectangle 13"/>
          <p:cNvSpPr>
            <a:spLocks noGrp="1" noChangeArrowheads="1"/>
          </p:cNvSpPr>
          <p:nvPr>
            <p:ph type="hdr" sz="quarter"/>
          </p:nvPr>
        </p:nvSpPr>
        <p:spPr/>
        <p:txBody>
          <a:bodyPr/>
          <a:lstStyle/>
          <a:p>
            <a:pPr>
              <a:defRPr/>
            </a:pPr>
            <a:r>
              <a:rPr lang="de-DE"/>
              <a:t>Arbeitshilfe für Senior-Internet-Helfer/innen Methodik und Didaktik - das (non-formelle) Beratungsgespräch</a:t>
            </a:r>
          </a:p>
        </p:txBody>
      </p:sp>
      <p:sp>
        <p:nvSpPr>
          <p:cNvPr id="33796" name="Rectangle 14"/>
          <p:cNvSpPr>
            <a:spLocks noGrp="1" noChangeArrowheads="1"/>
          </p:cNvSpPr>
          <p:nvPr>
            <p:ph type="ftr" sz="quarter" idx="4"/>
          </p:nvPr>
        </p:nvSpPr>
        <p:spPr/>
        <p:txBody>
          <a:bodyPr/>
          <a:lstStyle/>
          <a:p>
            <a:pPr>
              <a:defRPr/>
            </a:pPr>
            <a:r>
              <a:rPr lang="de-DE"/>
              <a:t>ZAWiW 2008</a:t>
            </a:r>
          </a:p>
        </p:txBody>
      </p:sp>
      <p:sp>
        <p:nvSpPr>
          <p:cNvPr id="34821" name="Rectangle 2"/>
          <p:cNvSpPr>
            <a:spLocks noGrp="1" noRot="1" noChangeAspect="1" noChangeArrowheads="1" noTextEdit="1"/>
          </p:cNvSpPr>
          <p:nvPr>
            <p:ph type="sldImg"/>
          </p:nvPr>
        </p:nvSpPr>
        <p:spPr bwMode="auto">
          <a:xfrm>
            <a:off x="484188" y="865188"/>
            <a:ext cx="3949700" cy="222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2" name="Rectangle 3"/>
          <p:cNvSpPr>
            <a:spLocks noGrp="1" noChangeArrowheads="1"/>
          </p:cNvSpPr>
          <p:nvPr>
            <p:ph type="body" idx="1"/>
          </p:nvPr>
        </p:nvSpPr>
        <p:spPr bwMode="auto">
          <a:xfrm>
            <a:off x="735013" y="3182938"/>
            <a:ext cx="5894387" cy="5507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b="1" dirty="0"/>
              <a:t>Abschluss:</a:t>
            </a:r>
          </a:p>
          <a:p>
            <a:r>
              <a:rPr lang="de-DE" dirty="0"/>
              <a:t>Nehmen Sie sich die Zeit! Für beide Beteiligte ist es gut am Ende des Beratungsgesprächs die Anfangssituation mit dem Ergebnis zu vergleichen. Stimmt das Ergebnis? </a:t>
            </a:r>
          </a:p>
          <a:p>
            <a:endParaRPr lang="de-DE" dirty="0"/>
          </a:p>
          <a:p>
            <a:r>
              <a:rPr lang="de-DE" dirty="0"/>
              <a:t>Für den Ratgeber - wenn das Gespräch unbefriedigend verlaufen ist: </a:t>
            </a:r>
          </a:p>
          <a:p>
            <a:pPr>
              <a:buFontTx/>
              <a:buChar char="•"/>
            </a:pPr>
            <a:r>
              <a:rPr lang="de-DE" dirty="0"/>
              <a:t>An was lag es?</a:t>
            </a:r>
          </a:p>
          <a:p>
            <a:pPr>
              <a:buFontTx/>
              <a:buChar char="•"/>
            </a:pPr>
            <a:r>
              <a:rPr lang="de-DE" dirty="0"/>
              <a:t>Was könnte ich das nächste Mal besser machen?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p>
            <a:pPr>
              <a:defRPr/>
            </a:pPr>
            <a:fld id="{EE26F415-5D70-40A0-A989-CA7F24AEEEE2}" type="slidenum">
              <a:rPr lang="de-DE" smtClean="0"/>
              <a:pPr>
                <a:defRPr/>
              </a:pPr>
              <a:t>2</a:t>
            </a:fld>
            <a:endParaRPr lang="de-DE"/>
          </a:p>
        </p:txBody>
      </p:sp>
      <p:sp>
        <p:nvSpPr>
          <p:cNvPr id="21507" name="Rectangle 13"/>
          <p:cNvSpPr>
            <a:spLocks noGrp="1" noChangeArrowheads="1"/>
          </p:cNvSpPr>
          <p:nvPr>
            <p:ph type="hdr" sz="quarter"/>
          </p:nvPr>
        </p:nvSpPr>
        <p:spPr/>
        <p:txBody>
          <a:bodyPr/>
          <a:lstStyle/>
          <a:p>
            <a:pPr>
              <a:defRPr/>
            </a:pPr>
            <a:r>
              <a:rPr lang="de-DE"/>
              <a:t>Arbeitshilfe für Senior-Internet-Helfer/innen Methodik und Didaktik - das (non-formelle) Beratungsgespräch</a:t>
            </a:r>
          </a:p>
        </p:txBody>
      </p:sp>
      <p:sp>
        <p:nvSpPr>
          <p:cNvPr id="21508" name="Rectangle 14"/>
          <p:cNvSpPr>
            <a:spLocks noGrp="1" noChangeArrowheads="1"/>
          </p:cNvSpPr>
          <p:nvPr>
            <p:ph type="ftr" sz="quarter" idx="4"/>
          </p:nvPr>
        </p:nvSpPr>
        <p:spPr/>
        <p:txBody>
          <a:bodyPr/>
          <a:lstStyle/>
          <a:p>
            <a:pPr>
              <a:defRPr/>
            </a:pPr>
            <a:r>
              <a:rPr lang="de-DE"/>
              <a:t>ZAWiW 2008</a:t>
            </a:r>
          </a:p>
        </p:txBody>
      </p:sp>
      <p:sp>
        <p:nvSpPr>
          <p:cNvPr id="22533" name="Rectangle 2"/>
          <p:cNvSpPr>
            <a:spLocks noGrp="1" noRot="1" noChangeAspect="1" noChangeArrowheads="1" noTextEdit="1"/>
          </p:cNvSpPr>
          <p:nvPr>
            <p:ph type="sldImg"/>
          </p:nvPr>
        </p:nvSpPr>
        <p:spPr bwMode="auto">
          <a:xfrm>
            <a:off x="441325" y="865188"/>
            <a:ext cx="3949700" cy="222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4" name="Rectangle 3"/>
          <p:cNvSpPr>
            <a:spLocks noGrp="1" noChangeArrowheads="1"/>
          </p:cNvSpPr>
          <p:nvPr>
            <p:ph type="body" idx="1"/>
          </p:nvPr>
        </p:nvSpPr>
        <p:spPr bwMode="auto">
          <a:xfrm>
            <a:off x="715963" y="3182938"/>
            <a:ext cx="5894387" cy="573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br>
              <a:rPr lang="de-DE" b="1" dirty="0"/>
            </a:br>
            <a:r>
              <a:rPr lang="de-DE" b="1" dirty="0"/>
              <a:t>Zu Beginn eines Beratungsgespräches sind ein paar Grundsatzfragen zu klären.</a:t>
            </a:r>
            <a:br>
              <a:rPr lang="de-DE" b="0" dirty="0"/>
            </a:br>
            <a:r>
              <a:rPr lang="de-DE" b="0" dirty="0"/>
              <a:t>Was ist der Zweck diese Gespräches? Möchte der Gesprächspartner:</a:t>
            </a:r>
          </a:p>
          <a:p>
            <a:pPr>
              <a:buFontTx/>
              <a:buChar char="•"/>
            </a:pPr>
            <a:r>
              <a:rPr lang="de-DE" dirty="0"/>
              <a:t>Die Unterstützung bei einer Problemlösung – Das ist in der Regel die Erwartungshaltung des Ratsuchenden</a:t>
            </a:r>
          </a:p>
          <a:p>
            <a:pPr>
              <a:buFontTx/>
              <a:buChar char="•"/>
            </a:pPr>
            <a:r>
              <a:rPr lang="de-DE" dirty="0"/>
              <a:t>Die Vermittlung von Handlungskompetenz –  Das ist in der Regel die Zielvorstellung des Beraters, aber will das auch der Ratsuchende?</a:t>
            </a:r>
          </a:p>
          <a:p>
            <a:pPr>
              <a:buFontTx/>
              <a:buChar char="•"/>
            </a:pPr>
            <a:r>
              <a:rPr lang="de-DE" dirty="0"/>
              <a:t>Manchmal ist es auch nur Suche nach Kontakt und Ansprache.</a:t>
            </a:r>
            <a:br>
              <a:rPr lang="de-DE" dirty="0"/>
            </a:br>
            <a:endParaRPr lang="de-DE" dirty="0"/>
          </a:p>
          <a:p>
            <a:r>
              <a:rPr lang="de-DE" b="0" dirty="0"/>
              <a:t>Welche Mittel muss der Berater einsetzen?</a:t>
            </a:r>
          </a:p>
          <a:p>
            <a:pPr>
              <a:buFontTx/>
              <a:buChar char="•"/>
            </a:pPr>
            <a:r>
              <a:rPr lang="de-DE" dirty="0"/>
              <a:t>Sind es Lösungen für techn. Probleme die der  Berater direkt beheben kann und soll (z.B. Einstellfehler, Kontaktfehler, ...)</a:t>
            </a:r>
          </a:p>
          <a:p>
            <a:pPr>
              <a:buFontTx/>
              <a:buChar char="•"/>
            </a:pPr>
            <a:r>
              <a:rPr lang="de-DE" dirty="0"/>
              <a:t>Ist es das Vermitteln von Wissen (z.B. Bedienfehler, Grund- und Aufbauwissen, ...)</a:t>
            </a:r>
          </a:p>
          <a:p>
            <a:pPr>
              <a:buFontTx/>
              <a:buChar char="•"/>
            </a:pPr>
            <a:r>
              <a:rPr lang="de-DE" dirty="0"/>
              <a:t>Ist es das Darlegen von Alternativen und Handlungsempfehlung (z.B. Bedienung, Programme, Hardware, ...)</a:t>
            </a:r>
          </a:p>
          <a:p>
            <a:pPr>
              <a:buFontTx/>
              <a:buChar char="•"/>
            </a:pPr>
            <a:r>
              <a:rPr lang="de-DE" dirty="0"/>
              <a:t>Ist es das Gemeinsames Erörtern von Problemstellungen (z.B. Zusammenhänge, kreative Lösungswege, ...) </a:t>
            </a:r>
          </a:p>
          <a:p>
            <a:pPr>
              <a:buFontTx/>
              <a:buChar char="•"/>
            </a:pPr>
            <a:r>
              <a:rPr lang="de-DE" dirty="0"/>
              <a:t>Möchte der Gesprächspartner Hilfestellung beim eigenen Ausprobieren und Entdecken? Das ist die effektivste Form der Vermittlung von Handlungskompetenz.</a:t>
            </a:r>
          </a:p>
          <a:p>
            <a:r>
              <a:rPr lang="de-DE" dirty="0"/>
              <a:t>  Das geht dann nach dem Motto: „Wenn ich wissen will ob und wie etwas funktioniert, darf ich nicht darüber spekulieren, ich muss es ausprobieren.“</a:t>
            </a:r>
            <a:br>
              <a:rPr lang="de-DE" dirty="0"/>
            </a:br>
            <a:endParaRPr lang="de-DE" b="0" dirty="0"/>
          </a:p>
          <a:p>
            <a:r>
              <a:rPr lang="de-DE" b="0" dirty="0"/>
              <a:t>Das Ziel dieses Vorgespräches ist es: </a:t>
            </a:r>
            <a:r>
              <a:rPr lang="de-DE" dirty="0"/>
              <a:t>präzise und nachprüfbare Beschreibung zu erhalten, was erreicht werden soll. Z.B.</a:t>
            </a:r>
            <a:endParaRPr lang="de-DE" b="1" dirty="0"/>
          </a:p>
          <a:p>
            <a:pPr>
              <a:buFontTx/>
              <a:buChar char="•"/>
            </a:pPr>
            <a:r>
              <a:rPr lang="de-DE" dirty="0"/>
              <a:t> Der Ratsuchende kann verlorene Dateien selbständig wieder auffingen.</a:t>
            </a:r>
          </a:p>
          <a:p>
            <a:pPr>
              <a:buFontTx/>
              <a:buChar char="•"/>
            </a:pPr>
            <a:r>
              <a:rPr lang="de-DE" dirty="0"/>
              <a:t> Alle Updates von Windows und Virenscanner sind auf dem aktuellen Stand. ….</a:t>
            </a:r>
            <a:br>
              <a:rPr lang="de-DE" dirty="0"/>
            </a:br>
            <a:endParaRPr lang="de-DE" dirty="0"/>
          </a:p>
          <a:p>
            <a:pPr>
              <a:buFontTx/>
              <a:buChar char="•"/>
            </a:pPr>
            <a:endParaRPr lang="de-DE" b="1" dirty="0"/>
          </a:p>
          <a:p>
            <a:r>
              <a:rPr lang="de-DE" b="1" dirty="0"/>
              <a:t>Bei bester Vorbereitung gilt immer die Oberste Regel: </a:t>
            </a:r>
            <a:r>
              <a:rPr lang="de-DE" dirty="0"/>
              <a:t>Eine Erfolgsgarantie kann es nicht geben.</a:t>
            </a:r>
            <a:br>
              <a:rPr lang="de-DE" b="1" dirty="0"/>
            </a:br>
            <a:r>
              <a:rPr lang="de-DE" dirty="0"/>
              <a:t>Wir sind keine Profis auf allen Gebieten, aber jeder von uns hat einen Schwerpunkt. </a:t>
            </a:r>
            <a:br>
              <a:rPr lang="de-DE" b="1" dirty="0"/>
            </a:br>
            <a:r>
              <a:rPr lang="de-DE" dirty="0"/>
              <a:t>Der eine ist Hardwarespezialist, kennt sich aber in den Programmen nur bedingt aus.</a:t>
            </a:r>
            <a:br>
              <a:rPr lang="de-DE" dirty="0"/>
            </a:br>
            <a:r>
              <a:rPr lang="de-DE" dirty="0"/>
              <a:t>Der andere ist Office-Spezialist, hat aber mit den Grafikanwendungen nichts am Hut.</a:t>
            </a:r>
          </a:p>
          <a:p>
            <a:r>
              <a:rPr lang="de-DE" dirty="0"/>
              <a:t>Ein Dritter ist in allem nur Mittelmaß, kann aber extrem gut mit komplizierten Personen umgehen.</a:t>
            </a:r>
          </a:p>
          <a:p>
            <a:r>
              <a:rPr lang="de-DE" b="1" dirty="0"/>
              <a:t>Eine Erfolgsgarantie auf allen Gebieten kann nicht gegeben werden.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z="1400" dirty="0"/>
              <a:t>Dies ist nur eine kleine Auswahl dessen was ein </a:t>
            </a:r>
            <a:r>
              <a:rPr lang="de-DE" sz="1400" b="1" dirty="0"/>
              <a:t>Kundendienstleister</a:t>
            </a:r>
            <a:r>
              <a:rPr lang="de-DE" sz="1400" dirty="0"/>
              <a:t> an Attributen aufweisen muss. </a:t>
            </a:r>
          </a:p>
          <a:p>
            <a:r>
              <a:rPr lang="de-DE" sz="1400" b="1" dirty="0"/>
              <a:t>Verständnisvoll</a:t>
            </a:r>
            <a:r>
              <a:rPr lang="de-DE" sz="1400" dirty="0"/>
              <a:t>, aber nicht jedes Hirngespinst aufnehmen</a:t>
            </a:r>
          </a:p>
          <a:p>
            <a:r>
              <a:rPr lang="de-DE" sz="1400" b="1" dirty="0"/>
              <a:t>Kommunikativ</a:t>
            </a:r>
            <a:r>
              <a:rPr lang="de-DE" sz="1400" dirty="0"/>
              <a:t>, aber nicht unaufhörlich quatschen</a:t>
            </a:r>
          </a:p>
          <a:p>
            <a:r>
              <a:rPr lang="de-DE" sz="1400" b="1" dirty="0"/>
              <a:t>Sachkundig</a:t>
            </a:r>
            <a:r>
              <a:rPr lang="de-DE" sz="1400" dirty="0"/>
              <a:t>, aber nicht den Alleswisser raushängen lassen</a:t>
            </a:r>
          </a:p>
          <a:p>
            <a:r>
              <a:rPr lang="de-DE" sz="1400" b="1" dirty="0"/>
              <a:t>Zielorientiert</a:t>
            </a:r>
            <a:r>
              <a:rPr lang="de-DE" sz="1400" dirty="0"/>
              <a:t>, aber nicht stur</a:t>
            </a:r>
          </a:p>
          <a:p>
            <a:r>
              <a:rPr lang="de-DE" sz="1400" b="1" dirty="0"/>
              <a:t>Konsequen</a:t>
            </a:r>
            <a:r>
              <a:rPr lang="de-DE" sz="1400" dirty="0"/>
              <a:t>t, aber nicht barsch</a:t>
            </a:r>
          </a:p>
          <a:p>
            <a:r>
              <a:rPr lang="de-DE" sz="1400" b="1" dirty="0"/>
              <a:t>Freundlich</a:t>
            </a:r>
            <a:r>
              <a:rPr lang="de-DE" sz="1400" dirty="0"/>
              <a:t>, aber nicht liebevoll einnehmend</a:t>
            </a:r>
          </a:p>
          <a:p>
            <a:r>
              <a:rPr lang="de-DE" sz="1400" dirty="0"/>
              <a:t>Was immer wir dem Berater für Attribute zuschrieben, die Kräfte müssen wie auf dem Surfbrett ausgewogen sein, sonst kippt die Plattform in irgendeine Richtung. </a:t>
            </a:r>
          </a:p>
          <a:p>
            <a:endParaRPr lang="de-DE" dirty="0"/>
          </a:p>
        </p:txBody>
      </p:sp>
      <p:sp>
        <p:nvSpPr>
          <p:cNvPr id="34820" name="Foliennummernplatzhalter 3"/>
          <p:cNvSpPr>
            <a:spLocks noGrp="1"/>
          </p:cNvSpPr>
          <p:nvPr>
            <p:ph type="sldNum" sz="quarter" idx="5"/>
          </p:nvPr>
        </p:nvSpPr>
        <p:spPr/>
        <p:txBody>
          <a:bodyPr/>
          <a:lstStyle/>
          <a:p>
            <a:pPr>
              <a:defRPr/>
            </a:pPr>
            <a:fld id="{98E99B76-0506-4CDF-80BE-0A15BDC94E29}" type="slidenum">
              <a:rPr lang="de-DE" smtClean="0"/>
              <a:pPr>
                <a:defRPr/>
              </a:pPr>
              <a:t>28</a:t>
            </a:fld>
            <a:endParaRPr lang="de-DE"/>
          </a:p>
        </p:txBody>
      </p:sp>
      <p:sp>
        <p:nvSpPr>
          <p:cNvPr id="34821" name="Kopfzeilenplatzhalter 4"/>
          <p:cNvSpPr>
            <a:spLocks noGrp="1"/>
          </p:cNvSpPr>
          <p:nvPr>
            <p:ph type="hdr" sz="quarter"/>
          </p:nvPr>
        </p:nvSpPr>
        <p:spPr/>
        <p:txBody>
          <a:bodyPr/>
          <a:lstStyle/>
          <a:p>
            <a:pPr>
              <a:defRPr/>
            </a:pPr>
            <a:r>
              <a:rPr lang="de-DE"/>
              <a:t>Arbeitshilfe für Senior-Internet-Helfer/innen Methodik und Didaktik - das (non-formelle) Beratungsgespräch</a:t>
            </a:r>
          </a:p>
        </p:txBody>
      </p:sp>
      <p:sp>
        <p:nvSpPr>
          <p:cNvPr id="34822" name="Fußzeilenplatzhalter 5"/>
          <p:cNvSpPr>
            <a:spLocks noGrp="1"/>
          </p:cNvSpPr>
          <p:nvPr>
            <p:ph type="ftr" sz="quarter" idx="4"/>
          </p:nvPr>
        </p:nvSpPr>
        <p:spPr/>
        <p:txBody>
          <a:bodyPr/>
          <a:lstStyle/>
          <a:p>
            <a:pPr>
              <a:defRPr/>
            </a:pPr>
            <a:r>
              <a:rPr lang="de-DE"/>
              <a:t>ZAWiW 2008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F1D6C989-9016-4CDD-A2E4-0B1A4CF14A74}" type="slidenum">
              <a:rPr lang="de-DE" smtClean="0"/>
              <a:pPr>
                <a:defRPr/>
              </a:pPr>
              <a:t>4</a:t>
            </a:fld>
            <a:endParaRPr lang="de-DE"/>
          </a:p>
        </p:txBody>
      </p:sp>
      <p:sp>
        <p:nvSpPr>
          <p:cNvPr id="22531" name="Rectangle 13"/>
          <p:cNvSpPr>
            <a:spLocks noGrp="1" noChangeArrowheads="1"/>
          </p:cNvSpPr>
          <p:nvPr>
            <p:ph type="hdr" sz="quarter"/>
          </p:nvPr>
        </p:nvSpPr>
        <p:spPr/>
        <p:txBody>
          <a:bodyPr/>
          <a:lstStyle/>
          <a:p>
            <a:pPr>
              <a:defRPr/>
            </a:pPr>
            <a:r>
              <a:rPr lang="de-DE"/>
              <a:t>Arbeitshilfe für Senior-Internet-Helfer/innen Methodik und Didaktik - das (non-formelle) Beratungsgespräch</a:t>
            </a:r>
          </a:p>
        </p:txBody>
      </p:sp>
      <p:sp>
        <p:nvSpPr>
          <p:cNvPr id="22532" name="Rectangle 14"/>
          <p:cNvSpPr>
            <a:spLocks noGrp="1" noChangeArrowheads="1"/>
          </p:cNvSpPr>
          <p:nvPr>
            <p:ph type="ftr" sz="quarter" idx="4"/>
          </p:nvPr>
        </p:nvSpPr>
        <p:spPr/>
        <p:txBody>
          <a:bodyPr/>
          <a:lstStyle/>
          <a:p>
            <a:pPr>
              <a:defRPr/>
            </a:pPr>
            <a:r>
              <a:rPr lang="de-DE"/>
              <a:t>ZAWiW 2008</a:t>
            </a:r>
          </a:p>
        </p:txBody>
      </p:sp>
      <p:sp>
        <p:nvSpPr>
          <p:cNvPr id="23557" name="Rectangle 2"/>
          <p:cNvSpPr>
            <a:spLocks noGrp="1" noRot="1" noChangeAspect="1" noChangeArrowheads="1" noTextEdit="1"/>
          </p:cNvSpPr>
          <p:nvPr>
            <p:ph type="sldImg"/>
          </p:nvPr>
        </p:nvSpPr>
        <p:spPr bwMode="auto">
          <a:xfrm>
            <a:off x="465138" y="865188"/>
            <a:ext cx="3949700" cy="222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8" name="Rectangle 3"/>
          <p:cNvSpPr>
            <a:spLocks noGrp="1" noChangeArrowheads="1"/>
          </p:cNvSpPr>
          <p:nvPr>
            <p:ph type="body" idx="1"/>
          </p:nvPr>
        </p:nvSpPr>
        <p:spPr bwMode="auto">
          <a:xfrm>
            <a:off x="735013" y="3182938"/>
            <a:ext cx="5475287" cy="573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b="1" dirty="0"/>
              <a:t>Dabei ist immer zu bedenken:</a:t>
            </a:r>
          </a:p>
          <a:p>
            <a:endParaRPr lang="de-DE" b="1" dirty="0"/>
          </a:p>
          <a:p>
            <a:r>
              <a:rPr lang="de-DE" dirty="0"/>
              <a:t>Auch der Ratsuchende kann auf einen großen Wissensschatz zu greifen. Nur weil er in dieser speziellen Situation einen Rat sucht, bedeutet es nicht, dass er als Unwissender eingestuft werden kann.</a:t>
            </a:r>
          </a:p>
          <a:p>
            <a:r>
              <a:rPr lang="de-DE" dirty="0"/>
              <a:t>Versuchen Sie als Ratgeber an das Vorwissen des Ratsuchenden anzuknüpfen, ihn dort abzuholen wo er steht. </a:t>
            </a:r>
            <a:br>
              <a:rPr lang="de-DE" dirty="0"/>
            </a:br>
            <a:r>
              <a:rPr lang="de-DE" dirty="0"/>
              <a:t>Wissen aus anderen ihm bekannten Bereichen mit den neuen zu verknüpfen. </a:t>
            </a:r>
            <a:br>
              <a:rPr lang="de-DE" dirty="0"/>
            </a:br>
            <a:r>
              <a:rPr lang="de-DE" dirty="0"/>
              <a:t>Beispiel: Wieso braucht der PC so lange, bis er Einsatzbereit ist? </a:t>
            </a:r>
          </a:p>
          <a:p>
            <a:r>
              <a:rPr lang="de-DE" dirty="0"/>
              <a:t>Ein Handwerker prüft vor Beginn der Schicht, ob alle Werkzeuge vorhanden und einsatzbereit sind und ob das notwendige Material vor Ort ist und das braucht seine Zeit. </a:t>
            </a:r>
          </a:p>
          <a:p>
            <a:r>
              <a:rPr lang="de-DE" dirty="0"/>
              <a:t>Genau das macht auch Windows beim Start und das braucht seine Zeit.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AD4576A0-7410-4E18-B69C-BBB4D6809B7C}" type="slidenum">
              <a:rPr lang="de-DE" smtClean="0"/>
              <a:pPr>
                <a:defRPr/>
              </a:pPr>
              <a:t>6</a:t>
            </a:fld>
            <a:endParaRPr lang="de-DE"/>
          </a:p>
        </p:txBody>
      </p:sp>
    </p:spTree>
    <p:extLst>
      <p:ext uri="{BB962C8B-B14F-4D97-AF65-F5344CB8AC3E}">
        <p14:creationId xmlns:p14="http://schemas.microsoft.com/office/powerpoint/2010/main" val="94008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E251FD2D-8D5F-4419-AF29-CFDB732B10B1}" type="slidenum">
              <a:rPr lang="de-DE" smtClean="0"/>
              <a:pPr>
                <a:defRPr/>
              </a:pPr>
              <a:t>8</a:t>
            </a:fld>
            <a:endParaRPr lang="de-DE"/>
          </a:p>
        </p:txBody>
      </p:sp>
      <p:sp>
        <p:nvSpPr>
          <p:cNvPr id="23555" name="Rectangle 13"/>
          <p:cNvSpPr>
            <a:spLocks noGrp="1" noChangeArrowheads="1"/>
          </p:cNvSpPr>
          <p:nvPr>
            <p:ph type="hdr" sz="quarter"/>
          </p:nvPr>
        </p:nvSpPr>
        <p:spPr/>
        <p:txBody>
          <a:bodyPr/>
          <a:lstStyle/>
          <a:p>
            <a:pPr>
              <a:defRPr/>
            </a:pPr>
            <a:r>
              <a:rPr lang="de-DE"/>
              <a:t>Arbeitshilfe für Senior-Internet-Helfer/innen Methodik und Didaktik - das (non-formelle) Beratungsgespräch</a:t>
            </a:r>
          </a:p>
        </p:txBody>
      </p:sp>
      <p:sp>
        <p:nvSpPr>
          <p:cNvPr id="23556" name="Rectangle 14"/>
          <p:cNvSpPr>
            <a:spLocks noGrp="1" noChangeArrowheads="1"/>
          </p:cNvSpPr>
          <p:nvPr>
            <p:ph type="ftr" sz="quarter" idx="4"/>
          </p:nvPr>
        </p:nvSpPr>
        <p:spPr/>
        <p:txBody>
          <a:bodyPr/>
          <a:lstStyle/>
          <a:p>
            <a:pPr>
              <a:defRPr/>
            </a:pPr>
            <a:r>
              <a:rPr lang="de-DE"/>
              <a:t>ZAWiW 2008</a:t>
            </a:r>
          </a:p>
        </p:txBody>
      </p:sp>
      <p:sp>
        <p:nvSpPr>
          <p:cNvPr id="24581" name="Rectangle 2"/>
          <p:cNvSpPr>
            <a:spLocks noGrp="1" noRot="1" noChangeAspect="1" noChangeArrowheads="1" noTextEdit="1"/>
          </p:cNvSpPr>
          <p:nvPr>
            <p:ph type="sldImg"/>
          </p:nvPr>
        </p:nvSpPr>
        <p:spPr bwMode="auto">
          <a:xfrm>
            <a:off x="484188" y="865188"/>
            <a:ext cx="3949700" cy="222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2" name="Rectangle 3"/>
          <p:cNvSpPr>
            <a:spLocks noGrp="1" noChangeArrowheads="1"/>
          </p:cNvSpPr>
          <p:nvPr>
            <p:ph type="body" idx="1"/>
          </p:nvPr>
        </p:nvSpPr>
        <p:spPr bwMode="auto">
          <a:xfrm>
            <a:off x="735013" y="3182938"/>
            <a:ext cx="5475287" cy="573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b="1" dirty="0"/>
              <a:t>Der Gesprächsverlauf</a:t>
            </a:r>
          </a:p>
          <a:p>
            <a:endParaRPr lang="de-DE" b="1" dirty="0"/>
          </a:p>
          <a:p>
            <a:r>
              <a:rPr lang="de-DE" dirty="0"/>
              <a:t>Man kann nie wissen, wie ein Gespräch verlaufen wird:</a:t>
            </a:r>
          </a:p>
          <a:p>
            <a:pPr>
              <a:buFontTx/>
              <a:buChar char="•"/>
            </a:pPr>
            <a:r>
              <a:rPr lang="de-DE" dirty="0"/>
              <a:t>Die Ratsuchenden sind unterschiedlich</a:t>
            </a:r>
          </a:p>
          <a:p>
            <a:r>
              <a:rPr lang="de-DE" dirty="0"/>
              <a:t>	Aufgeschlossen, schüchtern, großes bzw. kleines Vorwissen, unsicher, von sich eingenommen</a:t>
            </a:r>
          </a:p>
          <a:p>
            <a:pPr>
              <a:buFontTx/>
              <a:buChar char="•"/>
            </a:pPr>
            <a:r>
              <a:rPr lang="de-DE" dirty="0"/>
              <a:t>Die Fragen sind unterschiedlich</a:t>
            </a:r>
          </a:p>
          <a:p>
            <a:r>
              <a:rPr lang="de-DE" dirty="0"/>
              <a:t>	Schnell und einfach zu lösen, unklar formuliert, sehr komplex, unpassend</a:t>
            </a:r>
          </a:p>
          <a:p>
            <a:pPr>
              <a:buFontTx/>
              <a:buChar char="•"/>
            </a:pPr>
            <a:r>
              <a:rPr lang="de-DE" dirty="0"/>
              <a:t>Die Sympathie zwischen den Gesprächspartnern variiert</a:t>
            </a:r>
          </a:p>
          <a:p>
            <a:r>
              <a:rPr lang="de-DE" dirty="0"/>
              <a:t>	Manche Menschen können gut miteinander – sie sprechen die gleiche Sprache</a:t>
            </a:r>
          </a:p>
          <a:p>
            <a:r>
              <a:rPr lang="de-DE" dirty="0"/>
              <a:t>	andere können nur schwer eine gemeinsame Basis finden – die Chemie stimmt nicht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de-DE" b="1" dirty="0"/>
              <a:t>Verständnisvolle Grundhaltung</a:t>
            </a:r>
          </a:p>
          <a:p>
            <a:r>
              <a:rPr lang="de-DE" dirty="0"/>
              <a:t>Erinnern Sie sich wie es bei Ihnen war als Sie zum ersten mal mit dem PC in Kontakt kamen. </a:t>
            </a:r>
          </a:p>
          <a:p>
            <a:r>
              <a:rPr lang="de-DE" dirty="0"/>
              <a:t>Nicht alles was bei der Bedienung zu beachten ist, ist für Laien auch logisch, z.B.: </a:t>
            </a:r>
          </a:p>
          <a:p>
            <a:r>
              <a:rPr lang="de-DE" dirty="0"/>
              <a:t>- „Einfügen“ als Reiter und als Menüpunkt im Reiter Datei, oder das Ausschalten des PC über das Startmenü.  </a:t>
            </a:r>
          </a:p>
          <a:p>
            <a:pPr>
              <a:buFontTx/>
              <a:buChar char="-"/>
            </a:pPr>
            <a:r>
              <a:rPr lang="de-DE" dirty="0"/>
              <a:t> Alle Funktionen sind mehrfach abrufbar (</a:t>
            </a:r>
            <a:r>
              <a:rPr lang="de-DE" dirty="0" err="1"/>
              <a:t>Pulldownmenü</a:t>
            </a:r>
            <a:r>
              <a:rPr lang="de-DE" dirty="0"/>
              <a:t>, Icons, rechte Maustaste, Tastatur)</a:t>
            </a:r>
          </a:p>
          <a:p>
            <a:pPr>
              <a:buFontTx/>
              <a:buChar char="-"/>
            </a:pPr>
            <a:r>
              <a:rPr lang="de-DE" dirty="0"/>
              <a:t>  </a:t>
            </a:r>
          </a:p>
          <a:p>
            <a:r>
              <a:rPr lang="de-DE" b="1" dirty="0"/>
              <a:t>Aktiv Hinhören</a:t>
            </a:r>
          </a:p>
          <a:p>
            <a:r>
              <a:rPr lang="de-DE" dirty="0"/>
              <a:t>Konzentrieren Sie sich auf Ihren Partner und nur auf ihn.</a:t>
            </a:r>
          </a:p>
          <a:p>
            <a:pPr>
              <a:buFontTx/>
              <a:buChar char="-"/>
            </a:pPr>
            <a:r>
              <a:rPr lang="de-DE" dirty="0"/>
              <a:t> Manchmal ist man mit den Gedanken nicht bei der Sache, die eigenen Gedanken sind woanders.</a:t>
            </a:r>
          </a:p>
          <a:p>
            <a:pPr>
              <a:buFontTx/>
              <a:buChar char="-"/>
            </a:pPr>
            <a:r>
              <a:rPr lang="de-DE" dirty="0"/>
              <a:t> Manchmal wird man abgelenkt durch Gespräche am Nachbartisch.</a:t>
            </a:r>
            <a:br>
              <a:rPr lang="de-DE" dirty="0"/>
            </a:br>
            <a:r>
              <a:rPr lang="de-DE" dirty="0"/>
              <a:t>Ich fühle mich einfach nicht für Vollgenommen, wenn mein Gesprächspartner nicht „bei mir“ ist.</a:t>
            </a:r>
          </a:p>
          <a:p>
            <a:pPr>
              <a:buFontTx/>
              <a:buChar char="-"/>
            </a:pPr>
            <a:r>
              <a:rPr lang="de-DE" dirty="0"/>
              <a:t> </a:t>
            </a:r>
          </a:p>
          <a:p>
            <a:r>
              <a:rPr lang="de-DE" b="1" dirty="0"/>
              <a:t>Geduld , Geduld, unendliche Geduld</a:t>
            </a:r>
          </a:p>
          <a:p>
            <a:pPr>
              <a:buFontTx/>
              <a:buChar char="-"/>
            </a:pPr>
            <a:r>
              <a:rPr lang="de-DE" dirty="0"/>
              <a:t> Manchmal kommt der Ratsuchenden nicht auf den Punkt.</a:t>
            </a:r>
          </a:p>
          <a:p>
            <a:pPr>
              <a:buFontTx/>
              <a:buChar char="-"/>
            </a:pPr>
            <a:r>
              <a:rPr lang="de-DE" dirty="0"/>
              <a:t> Manchmal kommt er mit dem gleichen Problem schon zum </a:t>
            </a:r>
            <a:r>
              <a:rPr lang="de-DE" dirty="0" err="1"/>
              <a:t>xten</a:t>
            </a:r>
            <a:r>
              <a:rPr lang="de-DE" dirty="0"/>
              <a:t> mal.</a:t>
            </a:r>
          </a:p>
          <a:p>
            <a:pPr>
              <a:buFontTx/>
              <a:buChar char="-"/>
            </a:pPr>
            <a:r>
              <a:rPr lang="de-DE" dirty="0"/>
              <a:t> Manchmal glaubt der Ratsuchenden alles besser zu können.</a:t>
            </a:r>
          </a:p>
          <a:p>
            <a:pPr>
              <a:buFontTx/>
              <a:buChar char="-"/>
            </a:pPr>
            <a:r>
              <a:rPr lang="de-DE" dirty="0"/>
              <a:t> Manchmal kommt man auch selbst zu voreiligen Schlüssen – war alles schon </a:t>
            </a:r>
            <a:r>
              <a:rPr lang="de-DE" dirty="0" err="1"/>
              <a:t>xmal</a:t>
            </a:r>
            <a:r>
              <a:rPr lang="de-DE" dirty="0"/>
              <a:t> da.</a:t>
            </a:r>
          </a:p>
        </p:txBody>
      </p:sp>
      <p:sp>
        <p:nvSpPr>
          <p:cNvPr id="24580" name="Foliennummernplatzhalter 3"/>
          <p:cNvSpPr>
            <a:spLocks noGrp="1"/>
          </p:cNvSpPr>
          <p:nvPr>
            <p:ph type="sldNum" sz="quarter" idx="5"/>
          </p:nvPr>
        </p:nvSpPr>
        <p:spPr/>
        <p:txBody>
          <a:bodyPr/>
          <a:lstStyle/>
          <a:p>
            <a:pPr>
              <a:defRPr/>
            </a:pPr>
            <a:fld id="{282D0756-77B8-46A1-BB6D-022778F33943}" type="slidenum">
              <a:rPr lang="de-DE" smtClean="0"/>
              <a:pPr>
                <a:defRPr/>
              </a:pPr>
              <a:t>9</a:t>
            </a:fld>
            <a:endParaRPr lang="de-DE"/>
          </a:p>
        </p:txBody>
      </p:sp>
      <p:sp>
        <p:nvSpPr>
          <p:cNvPr id="24581" name="Kopfzeilenplatzhalter 4"/>
          <p:cNvSpPr>
            <a:spLocks noGrp="1"/>
          </p:cNvSpPr>
          <p:nvPr>
            <p:ph type="hdr" sz="quarter"/>
          </p:nvPr>
        </p:nvSpPr>
        <p:spPr/>
        <p:txBody>
          <a:bodyPr/>
          <a:lstStyle/>
          <a:p>
            <a:pPr>
              <a:defRPr/>
            </a:pPr>
            <a:r>
              <a:rPr lang="de-DE"/>
              <a:t>Arbeitshilfe für Senior-Internet-Helfer/innen Methodik und Didaktik - das (non-formelle) Beratungsgespräch</a:t>
            </a:r>
          </a:p>
        </p:txBody>
      </p:sp>
      <p:sp>
        <p:nvSpPr>
          <p:cNvPr id="24582" name="Fußzeilenplatzhalter 5"/>
          <p:cNvSpPr>
            <a:spLocks noGrp="1"/>
          </p:cNvSpPr>
          <p:nvPr>
            <p:ph type="ftr" sz="quarter" idx="4"/>
          </p:nvPr>
        </p:nvSpPr>
        <p:spPr/>
        <p:txBody>
          <a:bodyPr/>
          <a:lstStyle/>
          <a:p>
            <a:pPr>
              <a:defRPr/>
            </a:pPr>
            <a:r>
              <a:rPr lang="de-DE"/>
              <a:t>ZAWiW 2008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AD4576A0-7410-4E18-B69C-BBB4D6809B7C}" type="slidenum">
              <a:rPr lang="de-DE" smtClean="0"/>
              <a:pPr>
                <a:defRPr/>
              </a:pPr>
              <a:t>11</a:t>
            </a:fld>
            <a:endParaRPr lang="de-DE"/>
          </a:p>
        </p:txBody>
      </p:sp>
    </p:spTree>
    <p:extLst>
      <p:ext uri="{BB962C8B-B14F-4D97-AF65-F5344CB8AC3E}">
        <p14:creationId xmlns:p14="http://schemas.microsoft.com/office/powerpoint/2010/main" val="2945029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AD4576A0-7410-4E18-B69C-BBB4D6809B7C}" type="slidenum">
              <a:rPr lang="de-DE" smtClean="0"/>
              <a:pPr>
                <a:defRPr/>
              </a:pPr>
              <a:t>13</a:t>
            </a:fld>
            <a:endParaRPr lang="de-DE"/>
          </a:p>
        </p:txBody>
      </p:sp>
    </p:spTree>
    <p:extLst>
      <p:ext uri="{BB962C8B-B14F-4D97-AF65-F5344CB8AC3E}">
        <p14:creationId xmlns:p14="http://schemas.microsoft.com/office/powerpoint/2010/main" val="1143804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5D83B376-4489-42D9-A025-F6590FB664F7}" type="slidenum">
              <a:rPr lang="de-DE" smtClean="0"/>
              <a:pPr>
                <a:defRPr/>
              </a:pPr>
              <a:t>15</a:t>
            </a:fld>
            <a:endParaRPr lang="de-DE"/>
          </a:p>
        </p:txBody>
      </p:sp>
      <p:sp>
        <p:nvSpPr>
          <p:cNvPr id="25603" name="Rectangle 13"/>
          <p:cNvSpPr>
            <a:spLocks noGrp="1" noChangeArrowheads="1"/>
          </p:cNvSpPr>
          <p:nvPr>
            <p:ph type="hdr" sz="quarter"/>
          </p:nvPr>
        </p:nvSpPr>
        <p:spPr/>
        <p:txBody>
          <a:bodyPr/>
          <a:lstStyle/>
          <a:p>
            <a:pPr>
              <a:defRPr/>
            </a:pPr>
            <a:r>
              <a:rPr lang="de-DE"/>
              <a:t>Arbeitshilfe für Senior-Internet-Helfer/innen Methodik und Didaktik - das (non-formelle) Beratungsgespräch</a:t>
            </a:r>
          </a:p>
        </p:txBody>
      </p:sp>
      <p:sp>
        <p:nvSpPr>
          <p:cNvPr id="25604" name="Rectangle 14"/>
          <p:cNvSpPr>
            <a:spLocks noGrp="1" noChangeArrowheads="1"/>
          </p:cNvSpPr>
          <p:nvPr>
            <p:ph type="ftr" sz="quarter" idx="4"/>
          </p:nvPr>
        </p:nvSpPr>
        <p:spPr/>
        <p:txBody>
          <a:bodyPr/>
          <a:lstStyle/>
          <a:p>
            <a:pPr>
              <a:defRPr/>
            </a:pPr>
            <a:r>
              <a:rPr lang="de-DE"/>
              <a:t>ZAWiW 2008</a:t>
            </a:r>
          </a:p>
        </p:txBody>
      </p:sp>
      <p:sp>
        <p:nvSpPr>
          <p:cNvPr id="26629" name="Rectangle 2"/>
          <p:cNvSpPr>
            <a:spLocks noGrp="1" noRot="1" noChangeAspect="1" noChangeArrowheads="1" noTextEdit="1"/>
          </p:cNvSpPr>
          <p:nvPr>
            <p:ph type="sldImg"/>
          </p:nvPr>
        </p:nvSpPr>
        <p:spPr bwMode="auto">
          <a:xfrm>
            <a:off x="484188" y="865188"/>
            <a:ext cx="3949700" cy="222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30" name="Rectangle 3"/>
          <p:cNvSpPr>
            <a:spLocks noGrp="1" noChangeArrowheads="1"/>
          </p:cNvSpPr>
          <p:nvPr>
            <p:ph type="body" idx="1"/>
          </p:nvPr>
        </p:nvSpPr>
        <p:spPr bwMode="auto">
          <a:xfrm>
            <a:off x="735013" y="3182938"/>
            <a:ext cx="5475287" cy="557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a:t>Für manchem Ratsuchenden ist der Weg zu Ihnen nicht leicht gewesen. Geben Sie Ihm die Möglichkeit anzukommen. Ein bisschen Smalltalk hilft die Unsicherheit zu überwinden und den anderen bzw. sich gegenseitig etwas kennen zu lernen.</a:t>
            </a:r>
          </a:p>
          <a:p>
            <a:pPr>
              <a:buFontTx/>
              <a:buChar char="-"/>
            </a:pPr>
            <a:r>
              <a:rPr lang="de-DE" dirty="0"/>
              <a:t> Vielleicht gibt es gemeinsame Bekannte, eine gemeinsame Arbeitsstätte .</a:t>
            </a:r>
          </a:p>
          <a:p>
            <a:pPr>
              <a:buFontTx/>
              <a:buChar char="-"/>
            </a:pPr>
            <a:r>
              <a:rPr lang="de-DE" dirty="0"/>
              <a:t> Vielleicht erfährt man etwas über seine PC-Kenntnisse, wie hat er sie sich angeeignet?</a:t>
            </a:r>
          </a:p>
          <a:p>
            <a:pPr>
              <a:buFontTx/>
              <a:buChar char="-"/>
            </a:pPr>
            <a:r>
              <a:rPr lang="de-DE" dirty="0"/>
              <a:t> Vielleicht erfährt man etwas über seine Motivation sich mit dem PC zu beschäftigen.  </a:t>
            </a:r>
          </a:p>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9" name="Titel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de-DE"/>
              <a:t>Titelmasterformat durch Klicken bearbeiten</a:t>
            </a:r>
            <a:endParaRPr lang="en-US"/>
          </a:p>
        </p:txBody>
      </p:sp>
      <p:sp>
        <p:nvSpPr>
          <p:cNvPr id="17" name="Untertitel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Formatvorlage des Untertitelmasters durch Klicken bearbeiten</a:t>
            </a:r>
            <a:endParaRPr lang="en-US"/>
          </a:p>
        </p:txBody>
      </p:sp>
      <p:sp>
        <p:nvSpPr>
          <p:cNvPr id="4" name="Datumsplatzhalter 6"/>
          <p:cNvSpPr>
            <a:spLocks noGrp="1"/>
          </p:cNvSpPr>
          <p:nvPr>
            <p:ph type="dt" sz="half" idx="10"/>
          </p:nvPr>
        </p:nvSpPr>
        <p:spPr/>
        <p:txBody>
          <a:bodyPr/>
          <a:lstStyle>
            <a:lvl1pPr>
              <a:defRPr/>
            </a:lvl1pPr>
          </a:lstStyle>
          <a:p>
            <a:pPr>
              <a:defRPr/>
            </a:pPr>
            <a:r>
              <a:rPr lang="de-DE" dirty="0"/>
              <a:t>27.03.2010</a:t>
            </a:r>
          </a:p>
        </p:txBody>
      </p:sp>
      <p:sp>
        <p:nvSpPr>
          <p:cNvPr id="5" name="Foliennummernplatzhalter 7"/>
          <p:cNvSpPr>
            <a:spLocks noGrp="1"/>
          </p:cNvSpPr>
          <p:nvPr>
            <p:ph type="sldNum" sz="quarter" idx="11"/>
          </p:nvPr>
        </p:nvSpPr>
        <p:spPr/>
        <p:txBody>
          <a:bodyPr/>
          <a:lstStyle>
            <a:lvl1pPr>
              <a:defRPr/>
            </a:lvl1pPr>
          </a:lstStyle>
          <a:p>
            <a:pPr>
              <a:defRPr/>
            </a:pPr>
            <a:fld id="{860BDB4B-573D-4CDC-BABB-530BA2B5EF06}" type="slidenum">
              <a:rPr lang="de-DE"/>
              <a:pPr>
                <a:defRPr/>
              </a:pPr>
              <a:t>‹Nr.›</a:t>
            </a:fld>
            <a:endParaRPr lang="de-DE" dirty="0"/>
          </a:p>
        </p:txBody>
      </p:sp>
      <p:sp>
        <p:nvSpPr>
          <p:cNvPr id="6" name="Fußzeilenplatzhalter 9"/>
          <p:cNvSpPr>
            <a:spLocks noGrp="1"/>
          </p:cNvSpPr>
          <p:nvPr>
            <p:ph type="ftr" sz="quarter" idx="12"/>
          </p:nvPr>
        </p:nvSpPr>
        <p:spPr>
          <a:xfrm>
            <a:off x="3556000" y="6356351"/>
            <a:ext cx="6731000" cy="365125"/>
          </a:xfrm>
        </p:spPr>
        <p:txBody>
          <a:bodyPr/>
          <a:lstStyle>
            <a:lvl1pPr>
              <a:defRPr/>
            </a:lvl1pPr>
          </a:lstStyle>
          <a:p>
            <a:pPr>
              <a:defRPr/>
            </a:pPr>
            <a:r>
              <a:rPr lang="de-DE" dirty="0"/>
              <a:t>Bernhard Peitz, Quelle </a:t>
            </a:r>
            <a:r>
              <a:rPr lang="de-DE" dirty="0" err="1"/>
              <a:t>ZAWiW</a:t>
            </a:r>
            <a:r>
              <a:rPr lang="de-DE" dirty="0"/>
              <a:t> Universität Ulm und Brigitte </a:t>
            </a:r>
            <a:r>
              <a:rPr lang="de-DE" dirty="0" err="1"/>
              <a:t>Haaf</a:t>
            </a:r>
            <a:endParaRPr lang="de-DE" dirty="0"/>
          </a:p>
        </p:txBody>
      </p:sp>
    </p:spTree>
    <p:extLst>
      <p:ext uri="{BB962C8B-B14F-4D97-AF65-F5344CB8AC3E}">
        <p14:creationId xmlns:p14="http://schemas.microsoft.com/office/powerpoint/2010/main" val="40604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9"/>
          <p:cNvSpPr>
            <a:spLocks noGrp="1"/>
          </p:cNvSpPr>
          <p:nvPr>
            <p:ph type="dt" sz="half" idx="10"/>
          </p:nvPr>
        </p:nvSpPr>
        <p:spPr/>
        <p:txBody>
          <a:bodyPr/>
          <a:lstStyle>
            <a:lvl1pPr>
              <a:defRPr/>
            </a:lvl1pPr>
          </a:lstStyle>
          <a:p>
            <a:pPr>
              <a:defRPr/>
            </a:pPr>
            <a:r>
              <a:rPr lang="de-DE"/>
              <a:t>27.03.2010</a:t>
            </a:r>
          </a:p>
        </p:txBody>
      </p:sp>
      <p:sp>
        <p:nvSpPr>
          <p:cNvPr id="5" name="Fußzeilenplatzhalter 21"/>
          <p:cNvSpPr>
            <a:spLocks noGrp="1"/>
          </p:cNvSpPr>
          <p:nvPr>
            <p:ph type="ftr" sz="quarter" idx="11"/>
          </p:nvPr>
        </p:nvSpPr>
        <p:spPr/>
        <p:txBody>
          <a:bodyPr/>
          <a:lstStyle>
            <a:lvl1pPr>
              <a:defRPr/>
            </a:lvl1pPr>
          </a:lstStyle>
          <a:p>
            <a:pPr>
              <a:defRPr/>
            </a:pPr>
            <a:r>
              <a:rPr lang="de-DE"/>
              <a:t>Bernhard Peitz, Quelle ZAWiW Universität Ulm</a:t>
            </a:r>
          </a:p>
        </p:txBody>
      </p:sp>
      <p:sp>
        <p:nvSpPr>
          <p:cNvPr id="6" name="Foliennummernplatzhalter 17"/>
          <p:cNvSpPr>
            <a:spLocks noGrp="1"/>
          </p:cNvSpPr>
          <p:nvPr>
            <p:ph type="sldNum" sz="quarter" idx="12"/>
          </p:nvPr>
        </p:nvSpPr>
        <p:spPr/>
        <p:txBody>
          <a:bodyPr/>
          <a:lstStyle>
            <a:lvl1pPr>
              <a:defRPr/>
            </a:lvl1pPr>
          </a:lstStyle>
          <a:p>
            <a:pPr>
              <a:defRPr/>
            </a:pPr>
            <a:fld id="{E4FB13EF-0933-41C4-BAB4-648167ED55BD}" type="slidenum">
              <a:rPr lang="de-DE"/>
              <a:pPr>
                <a:defRPr/>
              </a:pPr>
              <a:t>‹Nr.›</a:t>
            </a:fld>
            <a:endParaRPr lang="de-DE"/>
          </a:p>
        </p:txBody>
      </p:sp>
    </p:spTree>
    <p:extLst>
      <p:ext uri="{BB962C8B-B14F-4D97-AF65-F5344CB8AC3E}">
        <p14:creationId xmlns:p14="http://schemas.microsoft.com/office/powerpoint/2010/main" val="201852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914402"/>
            <a:ext cx="2743200" cy="5211763"/>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609600" y="914402"/>
            <a:ext cx="8026400" cy="521176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9"/>
          <p:cNvSpPr>
            <a:spLocks noGrp="1"/>
          </p:cNvSpPr>
          <p:nvPr>
            <p:ph type="dt" sz="half" idx="10"/>
          </p:nvPr>
        </p:nvSpPr>
        <p:spPr/>
        <p:txBody>
          <a:bodyPr/>
          <a:lstStyle>
            <a:lvl1pPr>
              <a:defRPr/>
            </a:lvl1pPr>
          </a:lstStyle>
          <a:p>
            <a:pPr>
              <a:defRPr/>
            </a:pPr>
            <a:r>
              <a:rPr lang="de-DE"/>
              <a:t>27.03.2010</a:t>
            </a:r>
          </a:p>
        </p:txBody>
      </p:sp>
      <p:sp>
        <p:nvSpPr>
          <p:cNvPr id="5" name="Fußzeilenplatzhalter 21"/>
          <p:cNvSpPr>
            <a:spLocks noGrp="1"/>
          </p:cNvSpPr>
          <p:nvPr>
            <p:ph type="ftr" sz="quarter" idx="11"/>
          </p:nvPr>
        </p:nvSpPr>
        <p:spPr/>
        <p:txBody>
          <a:bodyPr/>
          <a:lstStyle>
            <a:lvl1pPr>
              <a:defRPr/>
            </a:lvl1pPr>
          </a:lstStyle>
          <a:p>
            <a:pPr>
              <a:defRPr/>
            </a:pPr>
            <a:r>
              <a:rPr lang="de-DE"/>
              <a:t>Bernhard Peitz, Quelle ZAWiW Universität Ulm</a:t>
            </a:r>
          </a:p>
        </p:txBody>
      </p:sp>
      <p:sp>
        <p:nvSpPr>
          <p:cNvPr id="6" name="Foliennummernplatzhalter 17"/>
          <p:cNvSpPr>
            <a:spLocks noGrp="1"/>
          </p:cNvSpPr>
          <p:nvPr>
            <p:ph type="sldNum" sz="quarter" idx="12"/>
          </p:nvPr>
        </p:nvSpPr>
        <p:spPr/>
        <p:txBody>
          <a:bodyPr/>
          <a:lstStyle>
            <a:lvl1pPr>
              <a:defRPr/>
            </a:lvl1pPr>
          </a:lstStyle>
          <a:p>
            <a:pPr>
              <a:defRPr/>
            </a:pPr>
            <a:fld id="{88309EE8-A065-4670-944D-E1F2988064F5}" type="slidenum">
              <a:rPr lang="de-DE"/>
              <a:pPr>
                <a:defRPr/>
              </a:pPr>
              <a:t>‹Nr.›</a:t>
            </a:fld>
            <a:endParaRPr lang="de-DE"/>
          </a:p>
        </p:txBody>
      </p:sp>
    </p:spTree>
    <p:extLst>
      <p:ext uri="{BB962C8B-B14F-4D97-AF65-F5344CB8AC3E}">
        <p14:creationId xmlns:p14="http://schemas.microsoft.com/office/powerpoint/2010/main" val="2909859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9"/>
          <p:cNvSpPr>
            <a:spLocks noGrp="1"/>
          </p:cNvSpPr>
          <p:nvPr>
            <p:ph type="dt" sz="half" idx="10"/>
          </p:nvPr>
        </p:nvSpPr>
        <p:spPr/>
        <p:txBody>
          <a:bodyPr/>
          <a:lstStyle>
            <a:lvl1pPr>
              <a:defRPr/>
            </a:lvl1pPr>
          </a:lstStyle>
          <a:p>
            <a:pPr>
              <a:defRPr/>
            </a:pPr>
            <a:r>
              <a:rPr lang="de-DE" dirty="0"/>
              <a:t>17.11.2012</a:t>
            </a:r>
          </a:p>
        </p:txBody>
      </p:sp>
      <p:sp>
        <p:nvSpPr>
          <p:cNvPr id="5" name="Fußzeilenplatzhalter 21"/>
          <p:cNvSpPr>
            <a:spLocks noGrp="1"/>
          </p:cNvSpPr>
          <p:nvPr>
            <p:ph type="ftr" sz="quarter" idx="11"/>
          </p:nvPr>
        </p:nvSpPr>
        <p:spPr/>
        <p:txBody>
          <a:bodyPr/>
          <a:lstStyle>
            <a:lvl1pPr>
              <a:defRPr/>
            </a:lvl1pPr>
          </a:lstStyle>
          <a:p>
            <a:pPr>
              <a:defRPr/>
            </a:pPr>
            <a:r>
              <a:rPr lang="de-DE" dirty="0"/>
              <a:t>Bernhard Peitz, Quelle </a:t>
            </a:r>
            <a:r>
              <a:rPr lang="de-DE" dirty="0" err="1"/>
              <a:t>ZAWiW</a:t>
            </a:r>
            <a:r>
              <a:rPr lang="de-DE" dirty="0"/>
              <a:t> Universität Ulm und Brigitte </a:t>
            </a:r>
            <a:r>
              <a:rPr lang="de-DE" dirty="0" err="1"/>
              <a:t>Haaf</a:t>
            </a:r>
            <a:endParaRPr lang="de-DE" dirty="0"/>
          </a:p>
        </p:txBody>
      </p:sp>
      <p:sp>
        <p:nvSpPr>
          <p:cNvPr id="6" name="Foliennummernplatzhalter 17"/>
          <p:cNvSpPr>
            <a:spLocks noGrp="1"/>
          </p:cNvSpPr>
          <p:nvPr>
            <p:ph type="sldNum" sz="quarter" idx="12"/>
          </p:nvPr>
        </p:nvSpPr>
        <p:spPr/>
        <p:txBody>
          <a:bodyPr/>
          <a:lstStyle>
            <a:lvl1pPr>
              <a:defRPr/>
            </a:lvl1pPr>
          </a:lstStyle>
          <a:p>
            <a:pPr>
              <a:defRPr/>
            </a:pPr>
            <a:fld id="{8E366BF4-417F-483B-BB26-7255DE665176}" type="slidenum">
              <a:rPr lang="de-DE"/>
              <a:pPr>
                <a:defRPr/>
              </a:pPr>
              <a:t>‹Nr.›</a:t>
            </a:fld>
            <a:endParaRPr lang="de-DE"/>
          </a:p>
        </p:txBody>
      </p:sp>
    </p:spTree>
    <p:extLst>
      <p:ext uri="{BB962C8B-B14F-4D97-AF65-F5344CB8AC3E}">
        <p14:creationId xmlns:p14="http://schemas.microsoft.com/office/powerpoint/2010/main" val="126536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de-DE"/>
              <a:t>Titelmasterformat durch Klicken bearbeiten</a:t>
            </a:r>
            <a:endParaRPr lang="en-US"/>
          </a:p>
        </p:txBody>
      </p:sp>
      <p:sp>
        <p:nvSpPr>
          <p:cNvPr id="3" name="Textplatzhalt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a:t>Textmasterformate durch Klicken bearbeiten</a:t>
            </a:r>
          </a:p>
        </p:txBody>
      </p:sp>
      <p:sp>
        <p:nvSpPr>
          <p:cNvPr id="4" name="Datumsplatzhalter 9"/>
          <p:cNvSpPr>
            <a:spLocks noGrp="1"/>
          </p:cNvSpPr>
          <p:nvPr>
            <p:ph type="dt" sz="half" idx="10"/>
          </p:nvPr>
        </p:nvSpPr>
        <p:spPr/>
        <p:txBody>
          <a:bodyPr/>
          <a:lstStyle>
            <a:lvl1pPr>
              <a:defRPr/>
            </a:lvl1pPr>
          </a:lstStyle>
          <a:p>
            <a:pPr>
              <a:defRPr/>
            </a:pPr>
            <a:r>
              <a:rPr lang="de-DE" dirty="0"/>
              <a:t>17.11.2012</a:t>
            </a:r>
          </a:p>
        </p:txBody>
      </p:sp>
      <p:sp>
        <p:nvSpPr>
          <p:cNvPr id="5" name="Fußzeilenplatzhalter 21"/>
          <p:cNvSpPr>
            <a:spLocks noGrp="1"/>
          </p:cNvSpPr>
          <p:nvPr>
            <p:ph type="ftr" sz="quarter" idx="11"/>
          </p:nvPr>
        </p:nvSpPr>
        <p:spPr/>
        <p:txBody>
          <a:bodyPr/>
          <a:lstStyle>
            <a:lvl1pPr>
              <a:defRPr/>
            </a:lvl1pPr>
          </a:lstStyle>
          <a:p>
            <a:pPr>
              <a:defRPr/>
            </a:pPr>
            <a:r>
              <a:rPr lang="de-DE" dirty="0"/>
              <a:t>Bernhard Peitz, Quelle </a:t>
            </a:r>
            <a:r>
              <a:rPr lang="de-DE" dirty="0" err="1"/>
              <a:t>ZAWiW</a:t>
            </a:r>
            <a:r>
              <a:rPr lang="de-DE" dirty="0"/>
              <a:t> Universität Ulm und Brigitte </a:t>
            </a:r>
            <a:r>
              <a:rPr lang="de-DE" dirty="0" err="1"/>
              <a:t>Haaf</a:t>
            </a:r>
            <a:endParaRPr lang="de-DE" dirty="0"/>
          </a:p>
        </p:txBody>
      </p:sp>
      <p:sp>
        <p:nvSpPr>
          <p:cNvPr id="6" name="Foliennummernplatzhalter 17"/>
          <p:cNvSpPr>
            <a:spLocks noGrp="1"/>
          </p:cNvSpPr>
          <p:nvPr>
            <p:ph type="sldNum" sz="quarter" idx="12"/>
          </p:nvPr>
        </p:nvSpPr>
        <p:spPr/>
        <p:txBody>
          <a:bodyPr/>
          <a:lstStyle>
            <a:lvl1pPr>
              <a:defRPr/>
            </a:lvl1pPr>
          </a:lstStyle>
          <a:p>
            <a:pPr>
              <a:defRPr/>
            </a:pPr>
            <a:fld id="{C0D3EB55-3754-4B17-AB61-943ADEAC5DBA}" type="slidenum">
              <a:rPr lang="de-DE"/>
              <a:pPr>
                <a:defRPr/>
              </a:pPr>
              <a:t>‹Nr.›</a:t>
            </a:fld>
            <a:endParaRPr lang="de-DE"/>
          </a:p>
        </p:txBody>
      </p:sp>
    </p:spTree>
    <p:extLst>
      <p:ext uri="{BB962C8B-B14F-4D97-AF65-F5344CB8AC3E}">
        <p14:creationId xmlns:p14="http://schemas.microsoft.com/office/powerpoint/2010/main" val="270801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704088"/>
            <a:ext cx="10972800" cy="1143000"/>
          </a:xfrm>
        </p:spPr>
        <p:txBody>
          <a:bodyPr/>
          <a:lstStyle/>
          <a:p>
            <a:r>
              <a:rPr lang="de-DE"/>
              <a:t>Titelmasterformat durch Klicken bearbeiten</a:t>
            </a:r>
            <a:endParaRPr lang="en-US"/>
          </a:p>
        </p:txBody>
      </p:sp>
      <p:sp>
        <p:nvSpPr>
          <p:cNvPr id="3" name="Inhaltsplatzhalt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9"/>
          <p:cNvSpPr>
            <a:spLocks noGrp="1"/>
          </p:cNvSpPr>
          <p:nvPr>
            <p:ph type="dt" sz="half" idx="10"/>
          </p:nvPr>
        </p:nvSpPr>
        <p:spPr/>
        <p:txBody>
          <a:bodyPr/>
          <a:lstStyle>
            <a:lvl1pPr>
              <a:defRPr/>
            </a:lvl1pPr>
          </a:lstStyle>
          <a:p>
            <a:pPr>
              <a:defRPr/>
            </a:pPr>
            <a:r>
              <a:rPr lang="de-DE" dirty="0"/>
              <a:t>17.12.2013</a:t>
            </a:r>
          </a:p>
        </p:txBody>
      </p:sp>
      <p:sp>
        <p:nvSpPr>
          <p:cNvPr id="6" name="Fußzeilenplatzhalter 21"/>
          <p:cNvSpPr>
            <a:spLocks noGrp="1"/>
          </p:cNvSpPr>
          <p:nvPr>
            <p:ph type="ftr" sz="quarter" idx="11"/>
          </p:nvPr>
        </p:nvSpPr>
        <p:spPr/>
        <p:txBody>
          <a:bodyPr/>
          <a:lstStyle>
            <a:lvl1pPr>
              <a:defRPr/>
            </a:lvl1pPr>
          </a:lstStyle>
          <a:p>
            <a:pPr>
              <a:defRPr/>
            </a:pPr>
            <a:r>
              <a:rPr lang="de-DE" dirty="0"/>
              <a:t>Bernhard Peitz, Quelle </a:t>
            </a:r>
            <a:r>
              <a:rPr lang="de-DE" dirty="0" err="1"/>
              <a:t>ZAWiW</a:t>
            </a:r>
            <a:r>
              <a:rPr lang="de-DE" dirty="0"/>
              <a:t> Universität Ulm und Brigitte </a:t>
            </a:r>
            <a:r>
              <a:rPr lang="de-DE" dirty="0" err="1"/>
              <a:t>Haaf</a:t>
            </a:r>
            <a:endParaRPr lang="de-DE" dirty="0"/>
          </a:p>
        </p:txBody>
      </p:sp>
      <p:sp>
        <p:nvSpPr>
          <p:cNvPr id="7" name="Foliennummernplatzhalter 17"/>
          <p:cNvSpPr>
            <a:spLocks noGrp="1"/>
          </p:cNvSpPr>
          <p:nvPr>
            <p:ph type="sldNum" sz="quarter" idx="12"/>
          </p:nvPr>
        </p:nvSpPr>
        <p:spPr/>
        <p:txBody>
          <a:bodyPr/>
          <a:lstStyle>
            <a:lvl1pPr>
              <a:defRPr/>
            </a:lvl1pPr>
          </a:lstStyle>
          <a:p>
            <a:pPr>
              <a:defRPr/>
            </a:pPr>
            <a:fld id="{B9B262B3-6ECC-4F8D-B53D-8FB235968B46}" type="slidenum">
              <a:rPr lang="de-DE"/>
              <a:pPr>
                <a:defRPr/>
              </a:pPr>
              <a:t>‹Nr.›</a:t>
            </a:fld>
            <a:endParaRPr lang="de-DE"/>
          </a:p>
        </p:txBody>
      </p:sp>
    </p:spTree>
    <p:extLst>
      <p:ext uri="{BB962C8B-B14F-4D97-AF65-F5344CB8AC3E}">
        <p14:creationId xmlns:p14="http://schemas.microsoft.com/office/powerpoint/2010/main" val="150493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704088"/>
            <a:ext cx="10972800" cy="114300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de-DE"/>
              <a:t>Textmasterformate durch Klicken bearbeiten</a:t>
            </a:r>
          </a:p>
        </p:txBody>
      </p:sp>
      <p:sp>
        <p:nvSpPr>
          <p:cNvPr id="4" name="Textplatzhalt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de-DE"/>
              <a:t>Textmasterformate durch Klicken bearbeiten</a:t>
            </a:r>
          </a:p>
        </p:txBody>
      </p:sp>
      <p:sp>
        <p:nvSpPr>
          <p:cNvPr id="5" name="Inhaltsplatzhalt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Inhaltsplatzhalt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9"/>
          <p:cNvSpPr>
            <a:spLocks noGrp="1"/>
          </p:cNvSpPr>
          <p:nvPr>
            <p:ph type="dt" sz="half" idx="10"/>
          </p:nvPr>
        </p:nvSpPr>
        <p:spPr/>
        <p:txBody>
          <a:bodyPr/>
          <a:lstStyle>
            <a:lvl1pPr>
              <a:defRPr/>
            </a:lvl1pPr>
          </a:lstStyle>
          <a:p>
            <a:pPr>
              <a:defRPr/>
            </a:pPr>
            <a:r>
              <a:rPr lang="de-DE"/>
              <a:t>27.03.2010</a:t>
            </a:r>
          </a:p>
        </p:txBody>
      </p:sp>
      <p:sp>
        <p:nvSpPr>
          <p:cNvPr id="8" name="Fußzeilenplatzhalter 21"/>
          <p:cNvSpPr>
            <a:spLocks noGrp="1"/>
          </p:cNvSpPr>
          <p:nvPr>
            <p:ph type="ftr" sz="quarter" idx="11"/>
          </p:nvPr>
        </p:nvSpPr>
        <p:spPr/>
        <p:txBody>
          <a:bodyPr/>
          <a:lstStyle>
            <a:lvl1pPr>
              <a:defRPr/>
            </a:lvl1pPr>
          </a:lstStyle>
          <a:p>
            <a:pPr>
              <a:defRPr/>
            </a:pPr>
            <a:r>
              <a:rPr lang="de-DE"/>
              <a:t>Bernhard Peitz, Quelle ZAWiW Universität Ulm</a:t>
            </a:r>
          </a:p>
        </p:txBody>
      </p:sp>
      <p:sp>
        <p:nvSpPr>
          <p:cNvPr id="9" name="Foliennummernplatzhalter 17"/>
          <p:cNvSpPr>
            <a:spLocks noGrp="1"/>
          </p:cNvSpPr>
          <p:nvPr>
            <p:ph type="sldNum" sz="quarter" idx="12"/>
          </p:nvPr>
        </p:nvSpPr>
        <p:spPr/>
        <p:txBody>
          <a:bodyPr/>
          <a:lstStyle>
            <a:lvl1pPr>
              <a:defRPr/>
            </a:lvl1pPr>
          </a:lstStyle>
          <a:p>
            <a:pPr>
              <a:defRPr/>
            </a:pPr>
            <a:fld id="{EF494A14-D2D3-4417-B514-8E9BEE320F4D}" type="slidenum">
              <a:rPr lang="de-DE"/>
              <a:pPr>
                <a:defRPr/>
              </a:pPr>
              <a:t>‹Nr.›</a:t>
            </a:fld>
            <a:endParaRPr lang="de-DE"/>
          </a:p>
        </p:txBody>
      </p:sp>
    </p:spTree>
    <p:extLst>
      <p:ext uri="{BB962C8B-B14F-4D97-AF65-F5344CB8AC3E}">
        <p14:creationId xmlns:p14="http://schemas.microsoft.com/office/powerpoint/2010/main" val="242381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de-DE"/>
              <a:t>Titelmasterformat durch Klicken bearbeiten</a:t>
            </a:r>
            <a:endParaRPr lang="en-US"/>
          </a:p>
        </p:txBody>
      </p:sp>
      <p:sp>
        <p:nvSpPr>
          <p:cNvPr id="3" name="Datumsplatzhalter 9"/>
          <p:cNvSpPr>
            <a:spLocks noGrp="1"/>
          </p:cNvSpPr>
          <p:nvPr>
            <p:ph type="dt" sz="half" idx="10"/>
          </p:nvPr>
        </p:nvSpPr>
        <p:spPr/>
        <p:txBody>
          <a:bodyPr/>
          <a:lstStyle>
            <a:lvl1pPr>
              <a:defRPr/>
            </a:lvl1pPr>
          </a:lstStyle>
          <a:p>
            <a:pPr>
              <a:defRPr/>
            </a:pPr>
            <a:r>
              <a:rPr lang="de-DE"/>
              <a:t>27.03.2010</a:t>
            </a:r>
          </a:p>
        </p:txBody>
      </p:sp>
      <p:sp>
        <p:nvSpPr>
          <p:cNvPr id="4" name="Fußzeilenplatzhalter 21"/>
          <p:cNvSpPr>
            <a:spLocks noGrp="1"/>
          </p:cNvSpPr>
          <p:nvPr>
            <p:ph type="ftr" sz="quarter" idx="11"/>
          </p:nvPr>
        </p:nvSpPr>
        <p:spPr/>
        <p:txBody>
          <a:bodyPr/>
          <a:lstStyle>
            <a:lvl1pPr>
              <a:defRPr/>
            </a:lvl1pPr>
          </a:lstStyle>
          <a:p>
            <a:pPr>
              <a:defRPr/>
            </a:pPr>
            <a:r>
              <a:rPr lang="de-DE"/>
              <a:t>Bernhard Peitz, Quelle ZAWiW Universität Ulm</a:t>
            </a:r>
          </a:p>
        </p:txBody>
      </p:sp>
      <p:sp>
        <p:nvSpPr>
          <p:cNvPr id="5" name="Foliennummernplatzhalter 17"/>
          <p:cNvSpPr>
            <a:spLocks noGrp="1"/>
          </p:cNvSpPr>
          <p:nvPr>
            <p:ph type="sldNum" sz="quarter" idx="12"/>
          </p:nvPr>
        </p:nvSpPr>
        <p:spPr/>
        <p:txBody>
          <a:bodyPr/>
          <a:lstStyle>
            <a:lvl1pPr>
              <a:defRPr/>
            </a:lvl1pPr>
          </a:lstStyle>
          <a:p>
            <a:pPr>
              <a:defRPr/>
            </a:pPr>
            <a:fld id="{22CA1F6A-033E-4CF3-BB7D-12F7552359FD}" type="slidenum">
              <a:rPr lang="de-DE"/>
              <a:pPr>
                <a:defRPr/>
              </a:pPr>
              <a:t>‹Nr.›</a:t>
            </a:fld>
            <a:endParaRPr lang="de-DE"/>
          </a:p>
        </p:txBody>
      </p:sp>
    </p:spTree>
    <p:extLst>
      <p:ext uri="{BB962C8B-B14F-4D97-AF65-F5344CB8AC3E}">
        <p14:creationId xmlns:p14="http://schemas.microsoft.com/office/powerpoint/2010/main" val="27725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9"/>
          <p:cNvSpPr>
            <a:spLocks noGrp="1"/>
          </p:cNvSpPr>
          <p:nvPr>
            <p:ph type="dt" sz="half" idx="10"/>
          </p:nvPr>
        </p:nvSpPr>
        <p:spPr/>
        <p:txBody>
          <a:bodyPr/>
          <a:lstStyle>
            <a:lvl1pPr>
              <a:defRPr/>
            </a:lvl1pPr>
          </a:lstStyle>
          <a:p>
            <a:pPr>
              <a:defRPr/>
            </a:pPr>
            <a:r>
              <a:rPr lang="de-DE"/>
              <a:t>27.03.2010</a:t>
            </a:r>
          </a:p>
        </p:txBody>
      </p:sp>
      <p:sp>
        <p:nvSpPr>
          <p:cNvPr id="3" name="Fußzeilenplatzhalter 21"/>
          <p:cNvSpPr>
            <a:spLocks noGrp="1"/>
          </p:cNvSpPr>
          <p:nvPr>
            <p:ph type="ftr" sz="quarter" idx="11"/>
          </p:nvPr>
        </p:nvSpPr>
        <p:spPr/>
        <p:txBody>
          <a:bodyPr/>
          <a:lstStyle>
            <a:lvl1pPr>
              <a:defRPr/>
            </a:lvl1pPr>
          </a:lstStyle>
          <a:p>
            <a:pPr>
              <a:defRPr/>
            </a:pPr>
            <a:r>
              <a:rPr lang="de-DE"/>
              <a:t>Bernhard Peitz, Quelle ZAWiW Universität Ulm</a:t>
            </a:r>
          </a:p>
        </p:txBody>
      </p:sp>
      <p:sp>
        <p:nvSpPr>
          <p:cNvPr id="4" name="Foliennummernplatzhalter 17"/>
          <p:cNvSpPr>
            <a:spLocks noGrp="1"/>
          </p:cNvSpPr>
          <p:nvPr>
            <p:ph type="sldNum" sz="quarter" idx="12"/>
          </p:nvPr>
        </p:nvSpPr>
        <p:spPr/>
        <p:txBody>
          <a:bodyPr/>
          <a:lstStyle>
            <a:lvl1pPr>
              <a:defRPr/>
            </a:lvl1pPr>
          </a:lstStyle>
          <a:p>
            <a:pPr>
              <a:defRPr/>
            </a:pPr>
            <a:fld id="{B580C1DC-3405-4F64-8A5D-AAF5E703AE1F}" type="slidenum">
              <a:rPr lang="de-DE"/>
              <a:pPr>
                <a:defRPr/>
              </a:pPr>
              <a:t>‹Nr.›</a:t>
            </a:fld>
            <a:endParaRPr lang="de-DE"/>
          </a:p>
        </p:txBody>
      </p:sp>
    </p:spTree>
    <p:extLst>
      <p:ext uri="{BB962C8B-B14F-4D97-AF65-F5344CB8AC3E}">
        <p14:creationId xmlns:p14="http://schemas.microsoft.com/office/powerpoint/2010/main" val="664529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de-DE"/>
              <a:t>Titelmasterformat durch Klicken bearbeiten</a:t>
            </a:r>
            <a:endParaRPr lang="en-US"/>
          </a:p>
        </p:txBody>
      </p:sp>
      <p:sp>
        <p:nvSpPr>
          <p:cNvPr id="3" name="Textplatzhalt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de-DE"/>
              <a:t>Textmasterformate durch Klicken bearbeiten</a:t>
            </a:r>
          </a:p>
        </p:txBody>
      </p:sp>
      <p:sp>
        <p:nvSpPr>
          <p:cNvPr id="4" name="Inhaltsplatzhalt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9"/>
          <p:cNvSpPr>
            <a:spLocks noGrp="1"/>
          </p:cNvSpPr>
          <p:nvPr>
            <p:ph type="dt" sz="half" idx="10"/>
          </p:nvPr>
        </p:nvSpPr>
        <p:spPr/>
        <p:txBody>
          <a:bodyPr/>
          <a:lstStyle>
            <a:lvl1pPr>
              <a:defRPr/>
            </a:lvl1pPr>
          </a:lstStyle>
          <a:p>
            <a:pPr>
              <a:defRPr/>
            </a:pPr>
            <a:r>
              <a:rPr lang="de-DE"/>
              <a:t>27.03.2010</a:t>
            </a:r>
          </a:p>
        </p:txBody>
      </p:sp>
      <p:sp>
        <p:nvSpPr>
          <p:cNvPr id="6" name="Fußzeilenplatzhalter 21"/>
          <p:cNvSpPr>
            <a:spLocks noGrp="1"/>
          </p:cNvSpPr>
          <p:nvPr>
            <p:ph type="ftr" sz="quarter" idx="11"/>
          </p:nvPr>
        </p:nvSpPr>
        <p:spPr/>
        <p:txBody>
          <a:bodyPr/>
          <a:lstStyle>
            <a:lvl1pPr>
              <a:defRPr/>
            </a:lvl1pPr>
          </a:lstStyle>
          <a:p>
            <a:pPr>
              <a:defRPr/>
            </a:pPr>
            <a:r>
              <a:rPr lang="de-DE"/>
              <a:t>Bernhard Peitz, Quelle ZAWiW Universität Ulm</a:t>
            </a:r>
          </a:p>
        </p:txBody>
      </p:sp>
      <p:sp>
        <p:nvSpPr>
          <p:cNvPr id="7" name="Foliennummernplatzhalter 17"/>
          <p:cNvSpPr>
            <a:spLocks noGrp="1"/>
          </p:cNvSpPr>
          <p:nvPr>
            <p:ph type="sldNum" sz="quarter" idx="12"/>
          </p:nvPr>
        </p:nvSpPr>
        <p:spPr/>
        <p:txBody>
          <a:bodyPr/>
          <a:lstStyle>
            <a:lvl1pPr>
              <a:defRPr/>
            </a:lvl1pPr>
          </a:lstStyle>
          <a:p>
            <a:pPr>
              <a:defRPr/>
            </a:pPr>
            <a:fld id="{EE1F9BE9-867C-4F91-8C42-26845B195A94}" type="slidenum">
              <a:rPr lang="de-DE"/>
              <a:pPr>
                <a:defRPr/>
              </a:pPr>
              <a:t>‹Nr.›</a:t>
            </a:fld>
            <a:endParaRPr lang="de-DE"/>
          </a:p>
        </p:txBody>
      </p:sp>
    </p:spTree>
    <p:extLst>
      <p:ext uri="{BB962C8B-B14F-4D97-AF65-F5344CB8AC3E}">
        <p14:creationId xmlns:p14="http://schemas.microsoft.com/office/powerpoint/2010/main" val="221328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Eine Ecke des Rechtecks schneiden und abrunden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htwinkliges Dreieck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ihand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ihand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el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de-DE"/>
              <a:t>Titelmasterformat durch Klicken bearbeiten</a:t>
            </a:r>
            <a:endParaRPr lang="en-US"/>
          </a:p>
        </p:txBody>
      </p:sp>
      <p:sp>
        <p:nvSpPr>
          <p:cNvPr id="4" name="Textplatzhalt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de-DE"/>
              <a:t>Textmasterformate durch Klicken bearbeiten</a:t>
            </a:r>
          </a:p>
        </p:txBody>
      </p:sp>
      <p:sp>
        <p:nvSpPr>
          <p:cNvPr id="3" name="Bildplatzhalt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de-DE" noProof="0"/>
              <a:t>Bild durch Klicken auf Symbol hinzufügen</a:t>
            </a:r>
            <a:endParaRPr lang="en-US" noProof="0" dirty="0"/>
          </a:p>
        </p:txBody>
      </p:sp>
      <p:sp>
        <p:nvSpPr>
          <p:cNvPr id="9" name="Datumsplatzhalter 4"/>
          <p:cNvSpPr>
            <a:spLocks noGrp="1"/>
          </p:cNvSpPr>
          <p:nvPr>
            <p:ph type="dt" sz="half" idx="10"/>
          </p:nvPr>
        </p:nvSpPr>
        <p:spPr/>
        <p:txBody>
          <a:bodyPr/>
          <a:lstStyle>
            <a:lvl1pPr>
              <a:defRPr/>
            </a:lvl1pPr>
          </a:lstStyle>
          <a:p>
            <a:pPr>
              <a:defRPr/>
            </a:pPr>
            <a:r>
              <a:rPr lang="de-DE"/>
              <a:t>27.03.2010</a:t>
            </a:r>
          </a:p>
        </p:txBody>
      </p:sp>
      <p:sp>
        <p:nvSpPr>
          <p:cNvPr id="10" name="Fußzeilenplatzhalter 5"/>
          <p:cNvSpPr>
            <a:spLocks noGrp="1"/>
          </p:cNvSpPr>
          <p:nvPr>
            <p:ph type="ftr" sz="quarter" idx="11"/>
          </p:nvPr>
        </p:nvSpPr>
        <p:spPr/>
        <p:txBody>
          <a:bodyPr/>
          <a:lstStyle>
            <a:lvl1pPr>
              <a:defRPr/>
            </a:lvl1pPr>
          </a:lstStyle>
          <a:p>
            <a:pPr>
              <a:defRPr/>
            </a:pPr>
            <a:r>
              <a:rPr lang="de-DE"/>
              <a:t>Bernhard Peitz, Quelle ZAWiW Universität Ulm</a:t>
            </a:r>
          </a:p>
        </p:txBody>
      </p:sp>
      <p:sp>
        <p:nvSpPr>
          <p:cNvPr id="11" name="Foliennummernplatzhalter 6"/>
          <p:cNvSpPr>
            <a:spLocks noGrp="1"/>
          </p:cNvSpPr>
          <p:nvPr>
            <p:ph type="sldNum" sz="quarter" idx="12"/>
          </p:nvPr>
        </p:nvSpPr>
        <p:spPr>
          <a:xfrm>
            <a:off x="10769600" y="6356351"/>
            <a:ext cx="812800" cy="365125"/>
          </a:xfrm>
        </p:spPr>
        <p:txBody>
          <a:bodyPr/>
          <a:lstStyle>
            <a:lvl1pPr>
              <a:defRPr/>
            </a:lvl1pPr>
          </a:lstStyle>
          <a:p>
            <a:pPr>
              <a:defRPr/>
            </a:pPr>
            <a:fld id="{B3C7104E-BBFB-4162-ABE7-4896A56A75B1}" type="slidenum">
              <a:rPr lang="de-DE"/>
              <a:pPr>
                <a:defRPr/>
              </a:pPr>
              <a:t>‹Nr.›</a:t>
            </a:fld>
            <a:endParaRPr lang="de-DE"/>
          </a:p>
        </p:txBody>
      </p:sp>
    </p:spTree>
    <p:extLst>
      <p:ext uri="{BB962C8B-B14F-4D97-AF65-F5344CB8AC3E}">
        <p14:creationId xmlns:p14="http://schemas.microsoft.com/office/powerpoint/2010/main" val="2113835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ihand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elplatzhalt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de-DE"/>
              <a:t>Titelmasterformat durch Klicken bearbeiten</a:t>
            </a:r>
            <a:endParaRPr lang="en-US"/>
          </a:p>
        </p:txBody>
      </p:sp>
      <p:sp>
        <p:nvSpPr>
          <p:cNvPr id="1029" name="Textplatzhalt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Datumsplatzhalt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r>
              <a:rPr lang="de-DE" dirty="0"/>
              <a:t>17.11.2013</a:t>
            </a:r>
          </a:p>
        </p:txBody>
      </p:sp>
      <p:sp>
        <p:nvSpPr>
          <p:cNvPr id="22" name="Fußzeilenplatzhalter 21"/>
          <p:cNvSpPr>
            <a:spLocks noGrp="1"/>
          </p:cNvSpPr>
          <p:nvPr>
            <p:ph type="ftr" sz="quarter" idx="3"/>
          </p:nvPr>
        </p:nvSpPr>
        <p:spPr>
          <a:xfrm>
            <a:off x="3556000" y="6356351"/>
            <a:ext cx="6826251"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r>
              <a:rPr lang="de-DE" dirty="0"/>
              <a:t>Bernhard Peitz, Quelle </a:t>
            </a:r>
            <a:r>
              <a:rPr lang="de-DE" dirty="0" err="1"/>
              <a:t>ZAWiW</a:t>
            </a:r>
            <a:r>
              <a:rPr lang="de-DE" dirty="0"/>
              <a:t> Universität Ulm und Brigitte </a:t>
            </a:r>
            <a:r>
              <a:rPr lang="de-DE" dirty="0" err="1"/>
              <a:t>Haaf</a:t>
            </a:r>
            <a:endParaRPr lang="de-DE" dirty="0"/>
          </a:p>
        </p:txBody>
      </p:sp>
      <p:sp>
        <p:nvSpPr>
          <p:cNvPr id="18" name="Foliennummernplatzhalt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4CA2F7B-90E5-49C7-8FDC-5E8ED7A8E593}" type="slidenum">
              <a:rPr lang="de-DE"/>
              <a:pPr>
                <a:defRPr/>
              </a:pPr>
              <a:t>‹Nr.›</a:t>
            </a:fld>
            <a:endParaRPr lang="de-DE"/>
          </a:p>
        </p:txBody>
      </p:sp>
      <p:grpSp>
        <p:nvGrpSpPr>
          <p:cNvPr id="1033" name="Gruppieren 1"/>
          <p:cNvGrpSpPr>
            <a:grpSpLocks/>
          </p:cNvGrpSpPr>
          <p:nvPr/>
        </p:nvGrpSpPr>
        <p:grpSpPr bwMode="auto">
          <a:xfrm>
            <a:off x="-25399" y="203200"/>
            <a:ext cx="12240684" cy="647700"/>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pic>
        <p:nvPicPr>
          <p:cNvPr id="1034" name="Picture 4" descr="Gewähltes Logo Netzwer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87000" y="714376"/>
            <a:ext cx="1813984"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4" r:id="rId1"/>
    <p:sldLayoutId id="2147483815" r:id="rId2"/>
    <p:sldLayoutId id="2147483816" r:id="rId3"/>
    <p:sldLayoutId id="2147483817" r:id="rId4"/>
    <p:sldLayoutId id="2147483818" r:id="rId5"/>
    <p:sldLayoutId id="2147483819" r:id="rId6"/>
    <p:sldLayoutId id="2147483820" r:id="rId7"/>
    <p:sldLayoutId id="2147483821" r:id="rId8"/>
    <p:sldLayoutId id="2147483825" r:id="rId9"/>
    <p:sldLayoutId id="2147483822" r:id="rId10"/>
    <p:sldLayoutId id="2147483823" r:id="rId11"/>
  </p:sldLayoutIdLst>
  <p:hf hdr="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32D2E"/>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C32D2E"/>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4AA33"/>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7568" y="2293003"/>
            <a:ext cx="9721080" cy="2226548"/>
          </a:xfrm>
          <a:ln>
            <a:miter lim="800000"/>
            <a:headEnd/>
            <a:tailEnd/>
          </a:ln>
          <a:extLst/>
        </p:spPr>
        <p:txBody>
          <a:bodyPr>
            <a:normAutofit/>
          </a:bodyPr>
          <a:lstStyle/>
          <a:p>
            <a:pPr algn="l" eaLnBrk="1" fontAlgn="auto" hangingPunct="1">
              <a:spcAft>
                <a:spcPts val="0"/>
              </a:spcAft>
              <a:defRPr/>
            </a:pPr>
            <a:r>
              <a:rPr lang="de-DE" dirty="0">
                <a:solidFill>
                  <a:schemeClr val="accent3">
                    <a:lumMod val="75000"/>
                  </a:schemeClr>
                </a:solidFill>
              </a:rPr>
              <a:t>Das Beratungsgespräch </a:t>
            </a:r>
            <a:r>
              <a:rPr lang="de-DE" sz="3200" dirty="0">
                <a:solidFill>
                  <a:schemeClr val="accent3">
                    <a:lumMod val="75000"/>
                  </a:schemeClr>
                </a:solidFill>
              </a:rPr>
              <a:t>Methodik/Didaktik im Beratungsgespräch und in Kursen</a:t>
            </a:r>
            <a:endParaRPr lang="de-DE" dirty="0">
              <a:solidFill>
                <a:schemeClr val="accent3">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926412"/>
            <a:ext cx="6851104" cy="707926"/>
          </a:xfrm>
        </p:spPr>
        <p:txBody>
          <a:bodyPr/>
          <a:lstStyle/>
          <a:p>
            <a:r>
              <a:rPr lang="de-DE" sz="4400" b="1" dirty="0"/>
              <a:t>Körpersprache bei Tieren</a:t>
            </a:r>
          </a:p>
        </p:txBody>
      </p:sp>
      <p:sp>
        <p:nvSpPr>
          <p:cNvPr id="4" name="Datumsplatzhalter 3"/>
          <p:cNvSpPr>
            <a:spLocks noGrp="1"/>
          </p:cNvSpPr>
          <p:nvPr>
            <p:ph type="dt" sz="half" idx="10"/>
          </p:nvPr>
        </p:nvSpPr>
        <p:spPr/>
        <p:txBody>
          <a:bodyPr/>
          <a:lstStyle/>
          <a:p>
            <a:pPr>
              <a:defRPr/>
            </a:pPr>
            <a:r>
              <a:rPr lang="de-DE"/>
              <a:t>27.03.2010</a:t>
            </a:r>
          </a:p>
        </p:txBody>
      </p:sp>
      <p:sp>
        <p:nvSpPr>
          <p:cNvPr id="5" name="Fußzeilenplatzhalter 4"/>
          <p:cNvSpPr>
            <a:spLocks noGrp="1"/>
          </p:cNvSpPr>
          <p:nvPr>
            <p:ph type="ftr" sz="quarter" idx="11"/>
          </p:nvPr>
        </p:nvSpPr>
        <p:spPr/>
        <p:txBody>
          <a:bodyPr/>
          <a:lstStyle/>
          <a:p>
            <a:pPr>
              <a:defRPr/>
            </a:pPr>
            <a:r>
              <a:rPr lang="de-DE" dirty="0"/>
              <a:t>Bernhard Peitz, Brigitte </a:t>
            </a:r>
            <a:r>
              <a:rPr lang="de-DE" dirty="0" err="1"/>
              <a:t>Haaf</a:t>
            </a:r>
            <a:endParaRPr lang="de-DE" dirty="0"/>
          </a:p>
        </p:txBody>
      </p:sp>
      <p:sp>
        <p:nvSpPr>
          <p:cNvPr id="6" name="Foliennummernplatzhalter 5"/>
          <p:cNvSpPr>
            <a:spLocks noGrp="1"/>
          </p:cNvSpPr>
          <p:nvPr>
            <p:ph type="sldNum" sz="quarter" idx="12"/>
          </p:nvPr>
        </p:nvSpPr>
        <p:spPr/>
        <p:txBody>
          <a:bodyPr/>
          <a:lstStyle/>
          <a:p>
            <a:pPr>
              <a:defRPr/>
            </a:pPr>
            <a:fld id="{8E366BF4-417F-483B-BB26-7255DE665176}" type="slidenum">
              <a:rPr lang="de-DE" smtClean="0"/>
              <a:pPr>
                <a:defRPr/>
              </a:pPr>
              <a:t>10</a:t>
            </a:fld>
            <a:endParaRPr lang="de-D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2492896"/>
            <a:ext cx="996077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623392" y="1894207"/>
            <a:ext cx="4244303" cy="492443"/>
          </a:xfrm>
          <a:prstGeom prst="rect">
            <a:avLst/>
          </a:prstGeom>
        </p:spPr>
        <p:txBody>
          <a:bodyPr wrap="none">
            <a:spAutoFit/>
          </a:bodyPr>
          <a:lstStyle/>
          <a:p>
            <a:r>
              <a:rPr lang="de-DE" sz="2600" b="1" dirty="0">
                <a:latin typeface="+mj-lt"/>
              </a:rPr>
              <a:t>Distanzzonen sind angeboren</a:t>
            </a:r>
          </a:p>
        </p:txBody>
      </p:sp>
    </p:spTree>
    <p:extLst>
      <p:ext uri="{BB962C8B-B14F-4D97-AF65-F5344CB8AC3E}">
        <p14:creationId xmlns:p14="http://schemas.microsoft.com/office/powerpoint/2010/main" val="72122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920874"/>
            <a:ext cx="6995120" cy="707926"/>
          </a:xfrm>
        </p:spPr>
        <p:txBody>
          <a:bodyPr/>
          <a:lstStyle/>
          <a:p>
            <a:r>
              <a:rPr lang="de-DE" sz="4000" b="1" dirty="0"/>
              <a:t>Körpersprache bei Menschen</a:t>
            </a:r>
          </a:p>
        </p:txBody>
      </p:sp>
      <p:sp>
        <p:nvSpPr>
          <p:cNvPr id="4" name="Datumsplatzhalter 3"/>
          <p:cNvSpPr>
            <a:spLocks noGrp="1"/>
          </p:cNvSpPr>
          <p:nvPr>
            <p:ph type="dt" sz="half" idx="10"/>
          </p:nvPr>
        </p:nvSpPr>
        <p:spPr/>
        <p:txBody>
          <a:bodyPr/>
          <a:lstStyle/>
          <a:p>
            <a:pPr>
              <a:defRPr/>
            </a:pPr>
            <a:r>
              <a:rPr lang="de-DE"/>
              <a:t>27.03.2010</a:t>
            </a:r>
          </a:p>
        </p:txBody>
      </p:sp>
      <p:sp>
        <p:nvSpPr>
          <p:cNvPr id="5" name="Fußzeilenplatzhalter 4"/>
          <p:cNvSpPr>
            <a:spLocks noGrp="1"/>
          </p:cNvSpPr>
          <p:nvPr>
            <p:ph type="ftr" sz="quarter" idx="11"/>
          </p:nvPr>
        </p:nvSpPr>
        <p:spPr/>
        <p:txBody>
          <a:bodyPr/>
          <a:lstStyle/>
          <a:p>
            <a:pPr>
              <a:defRPr/>
            </a:pPr>
            <a:r>
              <a:rPr lang="de-DE" dirty="0"/>
              <a:t>Bernhard Peitz, Brigitte </a:t>
            </a:r>
            <a:r>
              <a:rPr lang="de-DE" dirty="0" err="1"/>
              <a:t>Haaf</a:t>
            </a:r>
            <a:endParaRPr lang="de-DE" dirty="0"/>
          </a:p>
        </p:txBody>
      </p:sp>
      <p:sp>
        <p:nvSpPr>
          <p:cNvPr id="6" name="Foliennummernplatzhalter 5"/>
          <p:cNvSpPr>
            <a:spLocks noGrp="1"/>
          </p:cNvSpPr>
          <p:nvPr>
            <p:ph type="sldNum" sz="quarter" idx="12"/>
          </p:nvPr>
        </p:nvSpPr>
        <p:spPr/>
        <p:txBody>
          <a:bodyPr/>
          <a:lstStyle/>
          <a:p>
            <a:pPr>
              <a:defRPr/>
            </a:pPr>
            <a:fld id="{8E366BF4-417F-483B-BB26-7255DE665176}" type="slidenum">
              <a:rPr lang="de-DE" smtClean="0"/>
              <a:pPr>
                <a:defRPr/>
              </a:pPr>
              <a:t>11</a:t>
            </a:fld>
            <a:endParaRPr lang="de-DE"/>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578230" y="1770712"/>
            <a:ext cx="3004170" cy="455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623392" y="1928445"/>
            <a:ext cx="7292837" cy="492443"/>
          </a:xfrm>
          <a:prstGeom prst="rect">
            <a:avLst/>
          </a:prstGeom>
          <a:noFill/>
        </p:spPr>
        <p:txBody>
          <a:bodyPr wrap="square" rtlCol="0">
            <a:spAutoFit/>
          </a:bodyPr>
          <a:lstStyle/>
          <a:p>
            <a:r>
              <a:rPr lang="de-DE" sz="2600" dirty="0">
                <a:latin typeface="+mj-lt"/>
              </a:rPr>
              <a:t>Distanzzonen sind angeboren, auch beim Menschen</a:t>
            </a:r>
          </a:p>
        </p:txBody>
      </p:sp>
      <p:sp>
        <p:nvSpPr>
          <p:cNvPr id="9" name="Textfeld 8"/>
          <p:cNvSpPr txBox="1"/>
          <p:nvPr/>
        </p:nvSpPr>
        <p:spPr>
          <a:xfrm>
            <a:off x="623392" y="2782669"/>
            <a:ext cx="6788782" cy="892552"/>
          </a:xfrm>
          <a:prstGeom prst="rect">
            <a:avLst/>
          </a:prstGeom>
          <a:noFill/>
        </p:spPr>
        <p:txBody>
          <a:bodyPr wrap="square" rtlCol="0">
            <a:spAutoFit/>
          </a:bodyPr>
          <a:lstStyle/>
          <a:p>
            <a:r>
              <a:rPr lang="de-DE" sz="2600" dirty="0">
                <a:latin typeface="+mj-lt"/>
              </a:rPr>
              <a:t>Wird die Distanz unterschritten, erzeugt dies ein unangenehmes Gefühl.</a:t>
            </a:r>
          </a:p>
        </p:txBody>
      </p:sp>
      <p:sp>
        <p:nvSpPr>
          <p:cNvPr id="10" name="Textfeld 9"/>
          <p:cNvSpPr txBox="1"/>
          <p:nvPr/>
        </p:nvSpPr>
        <p:spPr>
          <a:xfrm>
            <a:off x="623392" y="4077072"/>
            <a:ext cx="7050904" cy="492443"/>
          </a:xfrm>
          <a:prstGeom prst="rect">
            <a:avLst/>
          </a:prstGeom>
          <a:noFill/>
        </p:spPr>
        <p:txBody>
          <a:bodyPr wrap="square" rtlCol="0">
            <a:spAutoFit/>
          </a:bodyPr>
          <a:lstStyle/>
          <a:p>
            <a:r>
              <a:rPr lang="de-DE" sz="2600" dirty="0">
                <a:latin typeface="+mj-lt"/>
              </a:rPr>
              <a:t>Eine Abwehr, die bis zur Aggression gehen kann.</a:t>
            </a:r>
          </a:p>
        </p:txBody>
      </p:sp>
    </p:spTree>
    <p:extLst>
      <p:ext uri="{BB962C8B-B14F-4D97-AF65-F5344CB8AC3E}">
        <p14:creationId xmlns:p14="http://schemas.microsoft.com/office/powerpoint/2010/main" val="2420604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920874"/>
            <a:ext cx="6275040" cy="707926"/>
          </a:xfrm>
        </p:spPr>
        <p:txBody>
          <a:bodyPr/>
          <a:lstStyle/>
          <a:p>
            <a:r>
              <a:rPr lang="de-DE" sz="4000" b="1" dirty="0"/>
              <a:t>Wie nahe ist zu nahe?</a:t>
            </a:r>
          </a:p>
        </p:txBody>
      </p:sp>
      <p:sp>
        <p:nvSpPr>
          <p:cNvPr id="3" name="Inhaltsplatzhalter 2"/>
          <p:cNvSpPr>
            <a:spLocks noGrp="1"/>
          </p:cNvSpPr>
          <p:nvPr>
            <p:ph idx="1"/>
          </p:nvPr>
        </p:nvSpPr>
        <p:spPr>
          <a:xfrm>
            <a:off x="623392" y="1916833"/>
            <a:ext cx="11089232" cy="4389437"/>
          </a:xfrm>
        </p:spPr>
        <p:txBody>
          <a:bodyPr/>
          <a:lstStyle/>
          <a:p>
            <a:pPr marL="0" indent="0">
              <a:buNone/>
            </a:pPr>
            <a:r>
              <a:rPr lang="de-DE" sz="2400" b="1" dirty="0">
                <a:latin typeface="+mj-lt"/>
              </a:rPr>
              <a:t>Intime Distanz</a:t>
            </a:r>
            <a:r>
              <a:rPr lang="de-DE" sz="2400" dirty="0">
                <a:latin typeface="+mj-lt"/>
              </a:rPr>
              <a:t>			0 – 60 cm vertrauten Personen vorbehalten.</a:t>
            </a:r>
          </a:p>
          <a:p>
            <a:pPr marL="0" indent="0">
              <a:buNone/>
            </a:pPr>
            <a:r>
              <a:rPr lang="de-DE" sz="2400" b="1" dirty="0">
                <a:latin typeface="+mj-lt"/>
              </a:rPr>
              <a:t>Optimale Distanz</a:t>
            </a:r>
            <a:r>
              <a:rPr lang="de-DE" sz="2400" dirty="0">
                <a:latin typeface="+mj-lt"/>
              </a:rPr>
              <a:t>		1 m bzw. Armlänge bei einem netten Smalltalk</a:t>
            </a:r>
          </a:p>
          <a:p>
            <a:pPr marL="0" indent="0">
              <a:buNone/>
            </a:pPr>
            <a:r>
              <a:rPr lang="de-DE" sz="2400" b="1" dirty="0">
                <a:latin typeface="+mj-lt"/>
              </a:rPr>
              <a:t>Gesellschaftliche Distanz</a:t>
            </a:r>
            <a:r>
              <a:rPr lang="de-DE" sz="2400" dirty="0">
                <a:latin typeface="+mj-lt"/>
              </a:rPr>
              <a:t>	mind. 1,5 m wenn man sich unter Fremden bewegt</a:t>
            </a:r>
          </a:p>
          <a:p>
            <a:pPr marL="0" indent="0">
              <a:buNone/>
            </a:pPr>
            <a:r>
              <a:rPr lang="de-DE" sz="2400" b="1" dirty="0">
                <a:latin typeface="+mj-lt"/>
              </a:rPr>
              <a:t>Öffentliche Distanz</a:t>
            </a:r>
            <a:r>
              <a:rPr lang="de-DE" sz="2400" dirty="0">
                <a:latin typeface="+mj-lt"/>
              </a:rPr>
              <a:t>		mind. 4 m, z.B. in Restaurants oder zu Passanten </a:t>
            </a:r>
            <a:br>
              <a:rPr lang="de-DE" sz="2400" dirty="0">
                <a:latin typeface="+mj-lt"/>
              </a:rPr>
            </a:br>
            <a:r>
              <a:rPr lang="de-DE" sz="2400" dirty="0">
                <a:latin typeface="+mj-lt"/>
              </a:rPr>
              <a:t>                                                      auf der Straße  </a:t>
            </a:r>
            <a:br>
              <a:rPr lang="de-DE" sz="2400" dirty="0">
                <a:latin typeface="+mj-lt"/>
              </a:rPr>
            </a:br>
            <a:endParaRPr lang="de-DE" sz="2400" dirty="0">
              <a:latin typeface="+mj-lt"/>
            </a:endParaRPr>
          </a:p>
          <a:p>
            <a:pPr marL="0" indent="0">
              <a:buNone/>
            </a:pPr>
            <a:r>
              <a:rPr lang="de-DE" sz="2400" dirty="0">
                <a:latin typeface="+mj-lt"/>
              </a:rPr>
              <a:t>Wird die Distanzzone unterschritten, nehmen wir zu unserem Schutz </a:t>
            </a:r>
            <a:br>
              <a:rPr lang="de-DE" sz="2400" dirty="0">
                <a:latin typeface="+mj-lt"/>
              </a:rPr>
            </a:br>
            <a:r>
              <a:rPr lang="de-DE" sz="2400" dirty="0">
                <a:latin typeface="+mj-lt"/>
              </a:rPr>
              <a:t>eine geschlossene Körperhaltung ein.</a:t>
            </a:r>
            <a:br>
              <a:rPr lang="de-DE" sz="2400" dirty="0">
                <a:latin typeface="+mj-lt"/>
              </a:rPr>
            </a:br>
            <a:endParaRPr lang="de-DE" sz="2400" dirty="0">
              <a:latin typeface="+mj-lt"/>
            </a:endParaRPr>
          </a:p>
          <a:p>
            <a:pPr marL="0" indent="0">
              <a:buNone/>
            </a:pPr>
            <a:r>
              <a:rPr lang="de-DE" sz="2400" dirty="0">
                <a:latin typeface="+mj-lt"/>
              </a:rPr>
              <a:t>Zeichen: Zurückweichen, ein beredeter Blick, heben der Hand</a:t>
            </a:r>
            <a:endParaRPr lang="de-DE" sz="2200" dirty="0">
              <a:latin typeface="+mj-lt"/>
            </a:endParaRPr>
          </a:p>
        </p:txBody>
      </p:sp>
      <p:sp>
        <p:nvSpPr>
          <p:cNvPr id="4" name="Datumsplatzhalter 3"/>
          <p:cNvSpPr>
            <a:spLocks noGrp="1"/>
          </p:cNvSpPr>
          <p:nvPr>
            <p:ph type="dt" sz="half" idx="10"/>
          </p:nvPr>
        </p:nvSpPr>
        <p:spPr/>
        <p:txBody>
          <a:bodyPr/>
          <a:lstStyle/>
          <a:p>
            <a:pPr>
              <a:defRPr/>
            </a:pPr>
            <a:r>
              <a:rPr lang="de-DE"/>
              <a:t>27.03.2010</a:t>
            </a:r>
          </a:p>
        </p:txBody>
      </p:sp>
      <p:sp>
        <p:nvSpPr>
          <p:cNvPr id="5" name="Fußzeilenplatzhalter 4"/>
          <p:cNvSpPr>
            <a:spLocks noGrp="1"/>
          </p:cNvSpPr>
          <p:nvPr>
            <p:ph type="ftr" sz="quarter" idx="11"/>
          </p:nvPr>
        </p:nvSpPr>
        <p:spPr/>
        <p:txBody>
          <a:bodyPr/>
          <a:lstStyle/>
          <a:p>
            <a:pPr>
              <a:defRPr/>
            </a:pPr>
            <a:r>
              <a:rPr lang="de-DE" dirty="0"/>
              <a:t>Bernhard Peitz, Quelle Brigitte </a:t>
            </a:r>
            <a:r>
              <a:rPr lang="de-DE" dirty="0" err="1"/>
              <a:t>Haaf</a:t>
            </a:r>
            <a:endParaRPr lang="de-DE" dirty="0"/>
          </a:p>
        </p:txBody>
      </p:sp>
      <p:sp>
        <p:nvSpPr>
          <p:cNvPr id="6" name="Foliennummernplatzhalter 5"/>
          <p:cNvSpPr>
            <a:spLocks noGrp="1"/>
          </p:cNvSpPr>
          <p:nvPr>
            <p:ph type="sldNum" sz="quarter" idx="12"/>
          </p:nvPr>
        </p:nvSpPr>
        <p:spPr/>
        <p:txBody>
          <a:bodyPr/>
          <a:lstStyle/>
          <a:p>
            <a:pPr>
              <a:defRPr/>
            </a:pPr>
            <a:fld id="{8E366BF4-417F-483B-BB26-7255DE665176}" type="slidenum">
              <a:rPr lang="de-DE" smtClean="0"/>
              <a:pPr>
                <a:defRPr/>
              </a:pPr>
              <a:t>12</a:t>
            </a:fld>
            <a:endParaRPr lang="de-DE"/>
          </a:p>
        </p:txBody>
      </p:sp>
    </p:spTree>
    <p:extLst>
      <p:ext uri="{BB962C8B-B14F-4D97-AF65-F5344CB8AC3E}">
        <p14:creationId xmlns:p14="http://schemas.microsoft.com/office/powerpoint/2010/main" val="18731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908720"/>
            <a:ext cx="6275040" cy="707926"/>
          </a:xfrm>
        </p:spPr>
        <p:txBody>
          <a:bodyPr/>
          <a:lstStyle/>
          <a:p>
            <a:r>
              <a:rPr lang="de-DE" sz="4000" b="1" dirty="0"/>
              <a:t>Distanzzone nicht gewahrt </a:t>
            </a:r>
          </a:p>
        </p:txBody>
      </p:sp>
      <p:sp>
        <p:nvSpPr>
          <p:cNvPr id="4" name="Datumsplatzhalter 3"/>
          <p:cNvSpPr>
            <a:spLocks noGrp="1"/>
          </p:cNvSpPr>
          <p:nvPr>
            <p:ph type="dt" sz="half" idx="10"/>
          </p:nvPr>
        </p:nvSpPr>
        <p:spPr/>
        <p:txBody>
          <a:bodyPr/>
          <a:lstStyle/>
          <a:p>
            <a:pPr>
              <a:defRPr/>
            </a:pPr>
            <a:r>
              <a:rPr lang="de-DE"/>
              <a:t>27.03.2010</a:t>
            </a:r>
          </a:p>
        </p:txBody>
      </p:sp>
      <p:sp>
        <p:nvSpPr>
          <p:cNvPr id="5" name="Fußzeilenplatzhalter 4"/>
          <p:cNvSpPr>
            <a:spLocks noGrp="1"/>
          </p:cNvSpPr>
          <p:nvPr>
            <p:ph type="ftr" sz="quarter" idx="11"/>
          </p:nvPr>
        </p:nvSpPr>
        <p:spPr/>
        <p:txBody>
          <a:bodyPr/>
          <a:lstStyle/>
          <a:p>
            <a:pPr>
              <a:defRPr/>
            </a:pPr>
            <a:r>
              <a:rPr lang="de-DE" dirty="0"/>
              <a:t>Bernhard Peitz, Quelle Brigitte </a:t>
            </a:r>
            <a:r>
              <a:rPr lang="de-DE" dirty="0" err="1"/>
              <a:t>Haaf</a:t>
            </a:r>
            <a:endParaRPr lang="de-DE" dirty="0"/>
          </a:p>
        </p:txBody>
      </p:sp>
      <p:sp>
        <p:nvSpPr>
          <p:cNvPr id="6" name="Foliennummernplatzhalter 5"/>
          <p:cNvSpPr>
            <a:spLocks noGrp="1"/>
          </p:cNvSpPr>
          <p:nvPr>
            <p:ph type="sldNum" sz="quarter" idx="12"/>
          </p:nvPr>
        </p:nvSpPr>
        <p:spPr/>
        <p:txBody>
          <a:bodyPr/>
          <a:lstStyle/>
          <a:p>
            <a:pPr>
              <a:defRPr/>
            </a:pPr>
            <a:fld id="{8E366BF4-417F-483B-BB26-7255DE665176}" type="slidenum">
              <a:rPr lang="de-DE" smtClean="0"/>
              <a:pPr>
                <a:defRPr/>
              </a:pPr>
              <a:t>13</a:t>
            </a:fld>
            <a:endParaRPr lang="de-DE"/>
          </a:p>
        </p:txBody>
      </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23392" y="1616646"/>
            <a:ext cx="8102951" cy="479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535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920874"/>
            <a:ext cx="6563072" cy="707926"/>
          </a:xfrm>
        </p:spPr>
        <p:txBody>
          <a:bodyPr/>
          <a:lstStyle/>
          <a:p>
            <a:r>
              <a:rPr lang="de-DE" sz="4000" b="1" dirty="0"/>
              <a:t>Distanzzone Gewahrt </a:t>
            </a:r>
          </a:p>
        </p:txBody>
      </p:sp>
      <p:sp>
        <p:nvSpPr>
          <p:cNvPr id="4" name="Datumsplatzhalter 3"/>
          <p:cNvSpPr>
            <a:spLocks noGrp="1"/>
          </p:cNvSpPr>
          <p:nvPr>
            <p:ph type="dt" sz="half" idx="10"/>
          </p:nvPr>
        </p:nvSpPr>
        <p:spPr/>
        <p:txBody>
          <a:bodyPr/>
          <a:lstStyle/>
          <a:p>
            <a:pPr>
              <a:defRPr/>
            </a:pPr>
            <a:r>
              <a:rPr lang="de-DE"/>
              <a:t>27.03.2010</a:t>
            </a:r>
          </a:p>
        </p:txBody>
      </p:sp>
      <p:sp>
        <p:nvSpPr>
          <p:cNvPr id="5" name="Fußzeilenplatzhalter 4"/>
          <p:cNvSpPr>
            <a:spLocks noGrp="1"/>
          </p:cNvSpPr>
          <p:nvPr>
            <p:ph type="ftr" sz="quarter" idx="11"/>
          </p:nvPr>
        </p:nvSpPr>
        <p:spPr/>
        <p:txBody>
          <a:bodyPr/>
          <a:lstStyle/>
          <a:p>
            <a:pPr>
              <a:defRPr/>
            </a:pPr>
            <a:r>
              <a:rPr lang="de-DE" dirty="0"/>
              <a:t>Bernhard Peitz, Quelle Brigitte </a:t>
            </a:r>
            <a:r>
              <a:rPr lang="de-DE" dirty="0" err="1"/>
              <a:t>Haaf</a:t>
            </a:r>
            <a:endParaRPr lang="de-DE" dirty="0"/>
          </a:p>
        </p:txBody>
      </p:sp>
      <p:sp>
        <p:nvSpPr>
          <p:cNvPr id="6" name="Foliennummernplatzhalter 5"/>
          <p:cNvSpPr>
            <a:spLocks noGrp="1"/>
          </p:cNvSpPr>
          <p:nvPr>
            <p:ph type="sldNum" sz="quarter" idx="12"/>
          </p:nvPr>
        </p:nvSpPr>
        <p:spPr/>
        <p:txBody>
          <a:bodyPr/>
          <a:lstStyle/>
          <a:p>
            <a:pPr>
              <a:defRPr/>
            </a:pPr>
            <a:fld id="{8E366BF4-417F-483B-BB26-7255DE665176}" type="slidenum">
              <a:rPr lang="de-DE" smtClean="0"/>
              <a:pPr>
                <a:defRPr/>
              </a:pPr>
              <a:t>14</a:t>
            </a:fld>
            <a:endParaRPr lang="de-DE"/>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23391" y="1662922"/>
            <a:ext cx="7920880" cy="469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237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23392" y="287462"/>
            <a:ext cx="7105972" cy="1341338"/>
          </a:xfrm>
        </p:spPr>
        <p:txBody>
          <a:bodyPr/>
          <a:lstStyle/>
          <a:p>
            <a:pPr eaLnBrk="1" hangingPunct="1"/>
            <a:r>
              <a:rPr lang="de-DE" sz="4000" b="1" dirty="0"/>
              <a:t>Der Erstkontakt</a:t>
            </a:r>
            <a:endParaRPr lang="de-DE" sz="7200" b="1" dirty="0"/>
          </a:p>
        </p:txBody>
      </p:sp>
      <p:sp>
        <p:nvSpPr>
          <p:cNvPr id="9219" name="Rectangle 3"/>
          <p:cNvSpPr>
            <a:spLocks noGrp="1" noChangeArrowheads="1"/>
          </p:cNvSpPr>
          <p:nvPr>
            <p:ph type="body" idx="1"/>
          </p:nvPr>
        </p:nvSpPr>
        <p:spPr>
          <a:xfrm>
            <a:off x="623393" y="1931442"/>
            <a:ext cx="10952879" cy="4233862"/>
          </a:xfrm>
        </p:spPr>
        <p:txBody>
          <a:bodyPr/>
          <a:lstStyle/>
          <a:p>
            <a:pPr eaLnBrk="1" hangingPunct="1">
              <a:buFont typeface="Wingdings" pitchFamily="2" charset="2"/>
              <a:buNone/>
            </a:pPr>
            <a:r>
              <a:rPr lang="de-DE" b="1" dirty="0">
                <a:latin typeface="+mj-lt"/>
              </a:rPr>
              <a:t>Aller Anfang ist schwer: </a:t>
            </a:r>
          </a:p>
          <a:p>
            <a:pPr eaLnBrk="1" hangingPunct="1">
              <a:buFont typeface="Wingdings" pitchFamily="2" charset="2"/>
              <a:buNone/>
            </a:pPr>
            <a:r>
              <a:rPr lang="de-DE" dirty="0">
                <a:latin typeface="+mj-lt"/>
              </a:rPr>
              <a:t>Erst einmal zueinander finden, nach einer Begrüßung „ankommen“ lassen. </a:t>
            </a:r>
            <a:br>
              <a:rPr lang="de-DE" dirty="0">
                <a:latin typeface="+mj-lt"/>
              </a:rPr>
            </a:br>
            <a:endParaRPr lang="de-DE" sz="2000" dirty="0">
              <a:latin typeface="+mj-lt"/>
            </a:endParaRPr>
          </a:p>
          <a:p>
            <a:pPr marL="0" indent="0" eaLnBrk="1" hangingPunct="1">
              <a:buNone/>
            </a:pPr>
            <a:endParaRPr lang="de-DE" dirty="0">
              <a:latin typeface="+mj-lt"/>
            </a:endParaRPr>
          </a:p>
          <a:p>
            <a:pPr marL="0" indent="0" eaLnBrk="1" hangingPunct="1">
              <a:buNone/>
            </a:pPr>
            <a:endParaRPr lang="de-DE" dirty="0">
              <a:latin typeface="+mj-lt"/>
            </a:endParaRPr>
          </a:p>
          <a:p>
            <a:pPr marL="0" indent="0" eaLnBrk="1" hangingPunct="1">
              <a:buNone/>
            </a:pPr>
            <a:r>
              <a:rPr lang="de-DE" b="1" dirty="0">
                <a:latin typeface="+mj-lt"/>
              </a:rPr>
              <a:t>Eine Vertrauensbasis finden.</a:t>
            </a:r>
            <a:br>
              <a:rPr lang="de-DE" b="1" dirty="0">
                <a:latin typeface="+mj-lt"/>
              </a:rPr>
            </a:br>
            <a:r>
              <a:rPr lang="de-DE" dirty="0">
                <a:latin typeface="+mj-lt"/>
              </a:rPr>
              <a:t>   </a:t>
            </a:r>
          </a:p>
        </p:txBody>
      </p:sp>
      <p:sp>
        <p:nvSpPr>
          <p:cNvPr id="4" name="Foliennummernplatzhalter 3"/>
          <p:cNvSpPr>
            <a:spLocks noGrp="1"/>
          </p:cNvSpPr>
          <p:nvPr>
            <p:ph type="sldNum" sz="quarter" idx="12"/>
          </p:nvPr>
        </p:nvSpPr>
        <p:spPr/>
        <p:txBody>
          <a:bodyPr/>
          <a:lstStyle/>
          <a:p>
            <a:pPr>
              <a:defRPr/>
            </a:pPr>
            <a:fld id="{C24FD6FE-E8D3-413B-8CB0-26201D7B5553}" type="slidenum">
              <a:rPr lang="de-DE" smtClean="0"/>
              <a:pPr>
                <a:defRPr/>
              </a:pPr>
              <a:t>15</a:t>
            </a:fld>
            <a:endParaRPr lang="de-DE"/>
          </a:p>
        </p:txBody>
      </p:sp>
      <p:sp>
        <p:nvSpPr>
          <p:cNvPr id="5" name="Fußzeilenplatzhalter 4"/>
          <p:cNvSpPr>
            <a:spLocks noGrp="1"/>
          </p:cNvSpPr>
          <p:nvPr>
            <p:ph type="ftr" sz="quarter" idx="11"/>
          </p:nvPr>
        </p:nvSpPr>
        <p:spPr/>
        <p:txBody>
          <a:bodyPr/>
          <a:lstStyle/>
          <a:p>
            <a:pPr>
              <a:defRPr/>
            </a:pPr>
            <a:r>
              <a:rPr lang="de-DE"/>
              <a:t>Bernhard Peitz, Quelle ZAWiW Universität Ulm</a:t>
            </a:r>
          </a:p>
        </p:txBody>
      </p:sp>
      <p:sp>
        <p:nvSpPr>
          <p:cNvPr id="6" name="Datumsplatzhalter 5"/>
          <p:cNvSpPr>
            <a:spLocks noGrp="1"/>
          </p:cNvSpPr>
          <p:nvPr>
            <p:ph type="dt" sz="quarter" idx="10"/>
          </p:nvPr>
        </p:nvSpPr>
        <p:spPr/>
        <p:txBody>
          <a:bodyPr/>
          <a:lstStyle/>
          <a:p>
            <a:pPr>
              <a:defRPr/>
            </a:pPr>
            <a:r>
              <a:rPr lang="de-DE"/>
              <a:t>27.03.2010</a:t>
            </a:r>
          </a:p>
        </p:txBody>
      </p:sp>
      <p:sp>
        <p:nvSpPr>
          <p:cNvPr id="2" name="Textfeld 1"/>
          <p:cNvSpPr txBox="1"/>
          <p:nvPr/>
        </p:nvSpPr>
        <p:spPr>
          <a:xfrm>
            <a:off x="625226" y="2930832"/>
            <a:ext cx="5256584" cy="1292662"/>
          </a:xfrm>
          <a:prstGeom prst="rect">
            <a:avLst/>
          </a:prstGeom>
          <a:noFill/>
        </p:spPr>
        <p:txBody>
          <a:bodyPr wrap="square" rtlCol="0">
            <a:spAutoFit/>
          </a:bodyPr>
          <a:lstStyle/>
          <a:p>
            <a:r>
              <a:rPr lang="de-DE" sz="2400" dirty="0"/>
              <a:t>- </a:t>
            </a:r>
            <a:r>
              <a:rPr lang="de-DE" sz="2800" dirty="0">
                <a:latin typeface="+mj-lt"/>
              </a:rPr>
              <a:t>Motivation abfragen</a:t>
            </a:r>
            <a:br>
              <a:rPr lang="de-DE" sz="2800" dirty="0">
                <a:latin typeface="+mj-lt"/>
              </a:rPr>
            </a:br>
            <a:r>
              <a:rPr lang="de-DE" sz="2800" dirty="0">
                <a:latin typeface="+mj-lt"/>
              </a:rPr>
              <a:t>- vorstellen der Räumlichkeiten</a:t>
            </a:r>
            <a:br>
              <a:rPr lang="de-DE" sz="2800" dirty="0">
                <a:latin typeface="+mj-lt"/>
              </a:rPr>
            </a:br>
            <a:r>
              <a:rPr lang="de-DE" sz="2200" dirty="0">
                <a:latin typeface="+mj-lt"/>
              </a:rPr>
              <a:t>-  </a:t>
            </a:r>
          </a:p>
        </p:txBody>
      </p:sp>
      <p:sp>
        <p:nvSpPr>
          <p:cNvPr id="3" name="Textfeld 2"/>
          <p:cNvSpPr txBox="1"/>
          <p:nvPr/>
        </p:nvSpPr>
        <p:spPr>
          <a:xfrm>
            <a:off x="623392" y="4674369"/>
            <a:ext cx="4616175" cy="1323439"/>
          </a:xfrm>
          <a:prstGeom prst="rect">
            <a:avLst/>
          </a:prstGeom>
          <a:noFill/>
        </p:spPr>
        <p:txBody>
          <a:bodyPr wrap="square" rtlCol="0">
            <a:spAutoFit/>
          </a:bodyPr>
          <a:lstStyle/>
          <a:p>
            <a:r>
              <a:rPr lang="de-DE" sz="2800" dirty="0">
                <a:latin typeface="+mj-lt"/>
              </a:rPr>
              <a:t>- PC-Vorkenntnisse?</a:t>
            </a:r>
            <a:br>
              <a:rPr lang="de-DE" sz="2800" dirty="0">
                <a:latin typeface="+mj-lt"/>
              </a:rPr>
            </a:br>
            <a:r>
              <a:rPr lang="de-DE" sz="2800" dirty="0">
                <a:latin typeface="+mj-lt"/>
              </a:rPr>
              <a:t>- gemeinsame Bekannte?</a:t>
            </a:r>
            <a:br>
              <a:rPr lang="de-DE" sz="2800" dirty="0">
                <a:latin typeface="+mj-lt"/>
              </a:rPr>
            </a:br>
            <a:r>
              <a:rPr lang="de-DE" sz="2400" dirty="0">
                <a:latin typeface="+mj-lt"/>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623392" y="836712"/>
            <a:ext cx="6972300" cy="792088"/>
          </a:xfrm>
        </p:spPr>
        <p:txBody>
          <a:bodyPr/>
          <a:lstStyle/>
          <a:p>
            <a:r>
              <a:rPr lang="de-DE" sz="4000" b="1" dirty="0"/>
              <a:t>Das Beratungsziel</a:t>
            </a:r>
          </a:p>
        </p:txBody>
      </p:sp>
      <p:sp>
        <p:nvSpPr>
          <p:cNvPr id="3" name="Inhaltsplatzhalter 2"/>
          <p:cNvSpPr>
            <a:spLocks noGrp="1"/>
          </p:cNvSpPr>
          <p:nvPr>
            <p:ph idx="1"/>
          </p:nvPr>
        </p:nvSpPr>
        <p:spPr>
          <a:xfrm>
            <a:off x="623392" y="1864222"/>
            <a:ext cx="11262833" cy="2428875"/>
          </a:xfrm>
        </p:spPr>
        <p:txBody>
          <a:bodyPr/>
          <a:lstStyle/>
          <a:p>
            <a:pPr marL="0" indent="0">
              <a:buNone/>
              <a:defRPr/>
            </a:pPr>
            <a:r>
              <a:rPr lang="de-DE" b="1" dirty="0">
                <a:latin typeface="+mj-lt"/>
              </a:rPr>
              <a:t>„Was kann ich für Sie tun?“</a:t>
            </a:r>
          </a:p>
          <a:p>
            <a:pPr marL="0" indent="0">
              <a:buNone/>
              <a:defRPr/>
            </a:pPr>
            <a:r>
              <a:rPr lang="de-DE" dirty="0">
                <a:latin typeface="+mj-lt"/>
              </a:rPr>
              <a:t>- Das Problem konkretisieren und eingrenzen.</a:t>
            </a:r>
          </a:p>
          <a:p>
            <a:pPr marL="0" indent="0">
              <a:buFontTx/>
              <a:buChar char="-"/>
              <a:defRPr/>
            </a:pPr>
            <a:r>
              <a:rPr lang="de-DE" dirty="0">
                <a:latin typeface="+mj-lt"/>
              </a:rPr>
              <a:t> Das Ziel so beschreiben (lassen), dass es am Schluss auch überprüft werden kann.</a:t>
            </a:r>
          </a:p>
          <a:p>
            <a:pPr>
              <a:buFont typeface="Wingdings 2" pitchFamily="18" charset="2"/>
              <a:buNone/>
              <a:defRPr/>
            </a:pPr>
            <a:endParaRPr lang="de-DE" dirty="0">
              <a:latin typeface="+mj-lt"/>
            </a:endParaRPr>
          </a:p>
          <a:p>
            <a:pPr>
              <a:buFont typeface="Wingdings" pitchFamily="2" charset="2"/>
              <a:buNone/>
              <a:defRPr/>
            </a:pPr>
            <a:endParaRPr lang="de-DE" dirty="0">
              <a:latin typeface="+mj-lt"/>
            </a:endParaRPr>
          </a:p>
        </p:txBody>
      </p:sp>
      <p:sp>
        <p:nvSpPr>
          <p:cNvPr id="4" name="Rechteck 3"/>
          <p:cNvSpPr/>
          <p:nvPr/>
        </p:nvSpPr>
        <p:spPr>
          <a:xfrm>
            <a:off x="2567608" y="4149080"/>
            <a:ext cx="4929187" cy="1692275"/>
          </a:xfrm>
          <a:prstGeom prst="rect">
            <a:avLst/>
          </a:prstGeom>
        </p:spPr>
        <p:txBody>
          <a:bodyPr>
            <a:spAutoFit/>
          </a:bodyPr>
          <a:lstStyle/>
          <a:p>
            <a:pPr algn="ctr">
              <a:buFont typeface="Wingdings" pitchFamily="2" charset="2"/>
              <a:buNone/>
              <a:defRPr/>
            </a:pPr>
            <a:r>
              <a:rPr lang="de-DE" sz="2600" b="1" dirty="0">
                <a:latin typeface="+mj-lt"/>
                <a:cs typeface="+mn-cs"/>
              </a:rPr>
              <a:t>Wer nicht weiß wo er hin will, </a:t>
            </a:r>
            <a:br>
              <a:rPr lang="de-DE" sz="2600" b="1" dirty="0">
                <a:latin typeface="+mj-lt"/>
                <a:cs typeface="+mn-cs"/>
              </a:rPr>
            </a:br>
            <a:r>
              <a:rPr lang="de-DE" sz="2600" b="1" dirty="0">
                <a:latin typeface="+mj-lt"/>
                <a:cs typeface="+mn-cs"/>
              </a:rPr>
              <a:t>braucht sich nicht wundern, </a:t>
            </a:r>
            <a:br>
              <a:rPr lang="de-DE" sz="2600" b="1" dirty="0">
                <a:latin typeface="+mj-lt"/>
                <a:cs typeface="+mn-cs"/>
              </a:rPr>
            </a:br>
            <a:r>
              <a:rPr lang="de-DE" sz="2600" b="1" dirty="0">
                <a:latin typeface="+mj-lt"/>
                <a:cs typeface="+mn-cs"/>
              </a:rPr>
              <a:t>wenn er dort ankommt,</a:t>
            </a:r>
            <a:br>
              <a:rPr lang="de-DE" sz="2600" b="1" dirty="0">
                <a:latin typeface="+mj-lt"/>
                <a:cs typeface="+mn-cs"/>
              </a:rPr>
            </a:br>
            <a:r>
              <a:rPr lang="de-DE" sz="2600" b="1" dirty="0">
                <a:latin typeface="+mj-lt"/>
                <a:cs typeface="+mn-cs"/>
              </a:rPr>
              <a:t>wo er nicht hinwollte.</a:t>
            </a:r>
          </a:p>
        </p:txBody>
      </p:sp>
      <p:sp>
        <p:nvSpPr>
          <p:cNvPr id="6" name="Foliennummernplatzhalter 5"/>
          <p:cNvSpPr>
            <a:spLocks noGrp="1"/>
          </p:cNvSpPr>
          <p:nvPr>
            <p:ph type="sldNum" sz="quarter" idx="12"/>
          </p:nvPr>
        </p:nvSpPr>
        <p:spPr/>
        <p:txBody>
          <a:bodyPr/>
          <a:lstStyle/>
          <a:p>
            <a:pPr>
              <a:defRPr/>
            </a:pPr>
            <a:fld id="{54955B3E-313E-4A92-9842-5440BC0E3509}" type="slidenum">
              <a:rPr lang="de-DE" smtClean="0"/>
              <a:pPr>
                <a:defRPr/>
              </a:pPr>
              <a:t>16</a:t>
            </a:fld>
            <a:endParaRPr lang="de-DE" dirty="0"/>
          </a:p>
        </p:txBody>
      </p:sp>
      <p:sp>
        <p:nvSpPr>
          <p:cNvPr id="7" name="Fußzeilenplatzhalter 6"/>
          <p:cNvSpPr>
            <a:spLocks noGrp="1"/>
          </p:cNvSpPr>
          <p:nvPr>
            <p:ph type="ftr" sz="quarter" idx="11"/>
          </p:nvPr>
        </p:nvSpPr>
        <p:spPr/>
        <p:txBody>
          <a:bodyPr/>
          <a:lstStyle/>
          <a:p>
            <a:pPr>
              <a:defRPr/>
            </a:pPr>
            <a:r>
              <a:rPr lang="de-DE"/>
              <a:t>Bernhard Peitz, Quelle ZAWiW Universität Ulm</a:t>
            </a:r>
          </a:p>
        </p:txBody>
      </p:sp>
      <p:sp>
        <p:nvSpPr>
          <p:cNvPr id="8" name="Datumsplatzhalter 7"/>
          <p:cNvSpPr>
            <a:spLocks noGrp="1"/>
          </p:cNvSpPr>
          <p:nvPr>
            <p:ph type="dt" sz="quarter" idx="10"/>
          </p:nvPr>
        </p:nvSpPr>
        <p:spPr/>
        <p:txBody>
          <a:bodyPr/>
          <a:lstStyle/>
          <a:p>
            <a:pPr>
              <a:defRPr/>
            </a:pPr>
            <a:r>
              <a:rPr lang="de-DE"/>
              <a:t>27.03.2010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23392" y="704308"/>
            <a:ext cx="5996706" cy="936104"/>
          </a:xfrm>
        </p:spPr>
        <p:txBody>
          <a:bodyPr/>
          <a:lstStyle/>
          <a:p>
            <a:pPr eaLnBrk="1" hangingPunct="1"/>
            <a:r>
              <a:rPr lang="de-DE" sz="4000" b="1" dirty="0"/>
              <a:t>Die Fragetechnik</a:t>
            </a:r>
          </a:p>
        </p:txBody>
      </p:sp>
      <p:sp>
        <p:nvSpPr>
          <p:cNvPr id="9219" name="Rectangle 3"/>
          <p:cNvSpPr>
            <a:spLocks noGrp="1" noChangeArrowheads="1"/>
          </p:cNvSpPr>
          <p:nvPr>
            <p:ph type="body" idx="1"/>
          </p:nvPr>
        </p:nvSpPr>
        <p:spPr>
          <a:xfrm>
            <a:off x="623392" y="1892970"/>
            <a:ext cx="11089232" cy="3624263"/>
          </a:xfrm>
        </p:spPr>
        <p:txBody>
          <a:bodyPr/>
          <a:lstStyle/>
          <a:p>
            <a:pPr eaLnBrk="1" hangingPunct="1">
              <a:buFont typeface="Wingdings" pitchFamily="2" charset="2"/>
              <a:buNone/>
              <a:defRPr/>
            </a:pPr>
            <a:r>
              <a:rPr lang="de-DE" b="1" dirty="0">
                <a:latin typeface="+mj-lt"/>
              </a:rPr>
              <a:t>Das Problem mit W-Fragen eingrenzen.</a:t>
            </a:r>
          </a:p>
          <a:p>
            <a:pPr marL="0" indent="0" eaLnBrk="1" hangingPunct="1">
              <a:buNone/>
              <a:defRPr/>
            </a:pPr>
            <a:r>
              <a:rPr lang="de-DE" dirty="0">
                <a:latin typeface="+mj-lt"/>
              </a:rPr>
              <a:t>- Wer, Wie, Seit wann, wobei, ... (offene Fragen)</a:t>
            </a:r>
            <a:br>
              <a:rPr lang="de-DE" dirty="0">
                <a:latin typeface="+mj-lt"/>
              </a:rPr>
            </a:br>
            <a:r>
              <a:rPr lang="de-DE" dirty="0">
                <a:latin typeface="+mj-lt"/>
              </a:rPr>
              <a:t>- Ungut sind geschlossene und verschachtelte Fragen </a:t>
            </a:r>
            <a:endParaRPr lang="de-DE" sz="1050" dirty="0">
              <a:latin typeface="+mj-lt"/>
            </a:endParaRPr>
          </a:p>
          <a:p>
            <a:pPr marL="0" indent="0" eaLnBrk="1" hangingPunct="1">
              <a:buNone/>
              <a:defRPr/>
            </a:pPr>
            <a:r>
              <a:rPr lang="de-DE" dirty="0">
                <a:latin typeface="+mj-lt"/>
              </a:rPr>
              <a:t>- Für das Verständnis nachfragen: „Habe ich es richtig verstanden, dass …?“</a:t>
            </a:r>
          </a:p>
          <a:p>
            <a:pPr eaLnBrk="1" hangingPunct="1">
              <a:defRPr/>
            </a:pPr>
            <a:endParaRPr lang="de-DE" sz="1000" dirty="0">
              <a:latin typeface="+mj-lt"/>
            </a:endParaRPr>
          </a:p>
          <a:p>
            <a:pPr marL="0" indent="0" eaLnBrk="1" hangingPunct="1">
              <a:buNone/>
              <a:defRPr/>
            </a:pPr>
            <a:r>
              <a:rPr lang="de-DE" b="1" dirty="0">
                <a:latin typeface="+mj-lt"/>
              </a:rPr>
              <a:t>Das Problem/die Situation zeigen lassen</a:t>
            </a:r>
          </a:p>
          <a:p>
            <a:pPr marL="0" indent="0" eaLnBrk="1" hangingPunct="1">
              <a:buNone/>
              <a:defRPr/>
            </a:pPr>
            <a:r>
              <a:rPr lang="de-DE" dirty="0">
                <a:latin typeface="+mj-lt"/>
              </a:rPr>
              <a:t>- aufmerksam hinhören und </a:t>
            </a:r>
          </a:p>
          <a:p>
            <a:pPr marL="0" indent="0" eaLnBrk="1" hangingPunct="1">
              <a:buNone/>
              <a:defRPr/>
            </a:pPr>
            <a:r>
              <a:rPr lang="de-DE" dirty="0">
                <a:latin typeface="+mj-lt"/>
              </a:rPr>
              <a:t>- intensiv beobachten. (Beispiel: PC-Hotline)</a:t>
            </a:r>
            <a:br>
              <a:rPr lang="de-DE" dirty="0">
                <a:latin typeface="+mj-lt"/>
              </a:rPr>
            </a:br>
            <a:endParaRPr lang="de-DE" sz="1400" dirty="0">
              <a:latin typeface="+mj-lt"/>
            </a:endParaRPr>
          </a:p>
        </p:txBody>
      </p:sp>
      <p:sp>
        <p:nvSpPr>
          <p:cNvPr id="4" name="Rechteck 3"/>
          <p:cNvSpPr/>
          <p:nvPr/>
        </p:nvSpPr>
        <p:spPr>
          <a:xfrm>
            <a:off x="2266787" y="5661249"/>
            <a:ext cx="4626331" cy="523220"/>
          </a:xfrm>
          <a:prstGeom prst="rect">
            <a:avLst/>
          </a:prstGeom>
        </p:spPr>
        <p:txBody>
          <a:bodyPr wrap="none">
            <a:spAutoFit/>
          </a:bodyPr>
          <a:lstStyle/>
          <a:p>
            <a:pPr algn="ctr">
              <a:buFont typeface="Wingdings" pitchFamily="2" charset="2"/>
              <a:buNone/>
              <a:defRPr/>
            </a:pPr>
            <a:r>
              <a:rPr lang="de-DE" sz="2800" b="1" dirty="0">
                <a:latin typeface="+mj-lt"/>
                <a:cs typeface="+mn-cs"/>
              </a:rPr>
              <a:t>Keine Suggestivfragen stellen.</a:t>
            </a:r>
          </a:p>
        </p:txBody>
      </p:sp>
      <p:sp>
        <p:nvSpPr>
          <p:cNvPr id="6" name="Foliennummernplatzhalter 5"/>
          <p:cNvSpPr>
            <a:spLocks noGrp="1"/>
          </p:cNvSpPr>
          <p:nvPr>
            <p:ph type="sldNum" sz="quarter" idx="12"/>
          </p:nvPr>
        </p:nvSpPr>
        <p:spPr/>
        <p:txBody>
          <a:bodyPr/>
          <a:lstStyle/>
          <a:p>
            <a:pPr>
              <a:defRPr/>
            </a:pPr>
            <a:fld id="{8FBA0FCC-CE72-407F-8463-3291A233ADB6}" type="slidenum">
              <a:rPr lang="de-DE" smtClean="0"/>
              <a:pPr>
                <a:defRPr/>
              </a:pPr>
              <a:t>17</a:t>
            </a:fld>
            <a:endParaRPr lang="de-DE"/>
          </a:p>
        </p:txBody>
      </p:sp>
      <p:sp>
        <p:nvSpPr>
          <p:cNvPr id="7" name="Fußzeilenplatzhalter 6"/>
          <p:cNvSpPr>
            <a:spLocks noGrp="1"/>
          </p:cNvSpPr>
          <p:nvPr>
            <p:ph type="ftr" sz="quarter" idx="11"/>
          </p:nvPr>
        </p:nvSpPr>
        <p:spPr/>
        <p:txBody>
          <a:bodyPr/>
          <a:lstStyle/>
          <a:p>
            <a:pPr>
              <a:defRPr/>
            </a:pPr>
            <a:r>
              <a:rPr lang="de-DE"/>
              <a:t>Bernhard Peitz, Quelle ZAWiW Universität Ulm</a:t>
            </a:r>
          </a:p>
        </p:txBody>
      </p:sp>
      <p:sp>
        <p:nvSpPr>
          <p:cNvPr id="8" name="Datumsplatzhalter 7"/>
          <p:cNvSpPr>
            <a:spLocks noGrp="1"/>
          </p:cNvSpPr>
          <p:nvPr>
            <p:ph type="dt" sz="quarter" idx="10"/>
          </p:nvPr>
        </p:nvSpPr>
        <p:spPr/>
        <p:txBody>
          <a:bodyPr/>
          <a:lstStyle/>
          <a:p>
            <a:pPr>
              <a:defRPr/>
            </a:pPr>
            <a:r>
              <a:rPr lang="de-DE"/>
              <a:t>27.03.2010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623392" y="923850"/>
            <a:ext cx="6572250" cy="720080"/>
          </a:xfrm>
        </p:spPr>
        <p:txBody>
          <a:bodyPr/>
          <a:lstStyle/>
          <a:p>
            <a:r>
              <a:rPr lang="de-DE" sz="4000" b="1" dirty="0"/>
              <a:t>Der Mut zur Lücke</a:t>
            </a:r>
          </a:p>
        </p:txBody>
      </p:sp>
      <p:sp>
        <p:nvSpPr>
          <p:cNvPr id="3" name="Inhaltsplatzhalter 2"/>
          <p:cNvSpPr>
            <a:spLocks noGrp="1"/>
          </p:cNvSpPr>
          <p:nvPr>
            <p:ph idx="1"/>
          </p:nvPr>
        </p:nvSpPr>
        <p:spPr>
          <a:xfrm>
            <a:off x="623392" y="1916833"/>
            <a:ext cx="11122737" cy="2736303"/>
          </a:xfrm>
        </p:spPr>
        <p:txBody>
          <a:bodyPr/>
          <a:lstStyle/>
          <a:p>
            <a:pPr marL="0" indent="0">
              <a:buNone/>
              <a:defRPr/>
            </a:pPr>
            <a:r>
              <a:rPr lang="de-DE" b="1" dirty="0">
                <a:latin typeface="+mj-lt"/>
              </a:rPr>
              <a:t>Man kann nicht alles wissen. Man muss nur wissen wo es steht.</a:t>
            </a:r>
          </a:p>
          <a:p>
            <a:pPr>
              <a:buFont typeface="Wingdings" pitchFamily="2" charset="2"/>
              <a:buNone/>
              <a:defRPr/>
            </a:pPr>
            <a:endParaRPr lang="de-DE" sz="1050" dirty="0">
              <a:latin typeface="+mj-lt"/>
            </a:endParaRPr>
          </a:p>
          <a:p>
            <a:pPr>
              <a:defRPr/>
            </a:pPr>
            <a:r>
              <a:rPr lang="de-DE" dirty="0">
                <a:latin typeface="+mj-lt"/>
              </a:rPr>
              <a:t>Gemeinsames suchen führt oft zum Ziel.</a:t>
            </a:r>
            <a:br>
              <a:rPr lang="de-DE" dirty="0">
                <a:latin typeface="+mj-lt"/>
              </a:rPr>
            </a:br>
            <a:endParaRPr lang="de-DE" sz="1050" dirty="0">
              <a:latin typeface="+mj-lt"/>
            </a:endParaRPr>
          </a:p>
          <a:p>
            <a:pPr>
              <a:defRPr/>
            </a:pPr>
            <a:r>
              <a:rPr lang="de-DE" dirty="0">
                <a:latin typeface="+mj-lt"/>
              </a:rPr>
              <a:t>Vertagen gibt Zeit zum Recherchieren.</a:t>
            </a:r>
            <a:br>
              <a:rPr lang="de-DE" dirty="0">
                <a:latin typeface="+mj-lt"/>
              </a:rPr>
            </a:br>
            <a:endParaRPr lang="de-DE" sz="1050" dirty="0">
              <a:latin typeface="+mj-lt"/>
            </a:endParaRPr>
          </a:p>
          <a:p>
            <a:pPr>
              <a:defRPr/>
            </a:pPr>
            <a:r>
              <a:rPr lang="de-DE" dirty="0">
                <a:latin typeface="+mj-lt"/>
              </a:rPr>
              <a:t>Da fragen wir mal den Experten – das bindet andere Kollegen ein.</a:t>
            </a:r>
          </a:p>
          <a:p>
            <a:pPr>
              <a:buFont typeface="Wingdings" pitchFamily="2" charset="2"/>
              <a:buNone/>
              <a:defRPr/>
            </a:pPr>
            <a:endParaRPr lang="de-DE" dirty="0"/>
          </a:p>
          <a:p>
            <a:pPr marL="0" indent="0">
              <a:buFontTx/>
              <a:buChar char="-"/>
              <a:defRPr/>
            </a:pPr>
            <a:endParaRPr lang="de-DE" b="1" dirty="0"/>
          </a:p>
          <a:p>
            <a:pPr>
              <a:buFont typeface="Wingdings" pitchFamily="2" charset="2"/>
              <a:buNone/>
              <a:defRPr/>
            </a:pPr>
            <a:endParaRPr lang="de-DE" dirty="0"/>
          </a:p>
          <a:p>
            <a:pPr>
              <a:buFont typeface="Wingdings" pitchFamily="2" charset="2"/>
              <a:buNone/>
              <a:defRPr/>
            </a:pPr>
            <a:endParaRPr lang="de-DE" dirty="0"/>
          </a:p>
        </p:txBody>
      </p:sp>
      <p:sp>
        <p:nvSpPr>
          <p:cNvPr id="4" name="Rechteck 3"/>
          <p:cNvSpPr/>
          <p:nvPr/>
        </p:nvSpPr>
        <p:spPr>
          <a:xfrm>
            <a:off x="1847528" y="5007015"/>
            <a:ext cx="7215187" cy="893762"/>
          </a:xfrm>
          <a:prstGeom prst="rect">
            <a:avLst/>
          </a:prstGeom>
        </p:spPr>
        <p:txBody>
          <a:bodyPr>
            <a:spAutoFit/>
          </a:bodyPr>
          <a:lstStyle/>
          <a:p>
            <a:pPr algn="ctr">
              <a:defRPr/>
            </a:pPr>
            <a:r>
              <a:rPr lang="de-DE" sz="2600" b="1" dirty="0">
                <a:latin typeface="+mj-lt"/>
                <a:cs typeface="+mn-cs"/>
              </a:rPr>
              <a:t>Ändern Sie nie die Einstellungen am Gast-PC </a:t>
            </a:r>
            <a:br>
              <a:rPr lang="de-DE" sz="2600" b="1" dirty="0">
                <a:latin typeface="+mj-lt"/>
                <a:cs typeface="+mn-cs"/>
              </a:rPr>
            </a:br>
            <a:r>
              <a:rPr lang="de-DE" sz="2600" b="1" dirty="0">
                <a:latin typeface="+mj-lt"/>
                <a:cs typeface="+mn-cs"/>
              </a:rPr>
              <a:t>wenn Sie sich nicht ganz sicher sind.</a:t>
            </a:r>
          </a:p>
        </p:txBody>
      </p:sp>
      <p:sp>
        <p:nvSpPr>
          <p:cNvPr id="5" name="Foliennummernplatzhalter 4"/>
          <p:cNvSpPr>
            <a:spLocks noGrp="1"/>
          </p:cNvSpPr>
          <p:nvPr>
            <p:ph type="sldNum" sz="quarter" idx="12"/>
          </p:nvPr>
        </p:nvSpPr>
        <p:spPr/>
        <p:txBody>
          <a:bodyPr/>
          <a:lstStyle/>
          <a:p>
            <a:pPr>
              <a:defRPr/>
            </a:pPr>
            <a:fld id="{CE243F55-2F5E-4FF4-8F48-5A1292C11A6A}" type="slidenum">
              <a:rPr lang="de-DE" smtClean="0"/>
              <a:pPr>
                <a:defRPr/>
              </a:pPr>
              <a:t>18</a:t>
            </a:fld>
            <a:endParaRPr lang="de-DE" dirty="0"/>
          </a:p>
        </p:txBody>
      </p:sp>
      <p:sp>
        <p:nvSpPr>
          <p:cNvPr id="6" name="Fußzeilenplatzhalter 5"/>
          <p:cNvSpPr>
            <a:spLocks noGrp="1"/>
          </p:cNvSpPr>
          <p:nvPr>
            <p:ph type="ftr" sz="quarter" idx="11"/>
          </p:nvPr>
        </p:nvSpPr>
        <p:spPr/>
        <p:txBody>
          <a:bodyPr/>
          <a:lstStyle/>
          <a:p>
            <a:pPr>
              <a:defRPr/>
            </a:pPr>
            <a:r>
              <a:rPr lang="de-DE" dirty="0"/>
              <a:t>Bernhard Peitz, Quelle </a:t>
            </a:r>
            <a:r>
              <a:rPr lang="de-DE" dirty="0" err="1"/>
              <a:t>ZAWiW</a:t>
            </a:r>
            <a:r>
              <a:rPr lang="de-DE" dirty="0"/>
              <a:t> Universität Ulm</a:t>
            </a:r>
          </a:p>
        </p:txBody>
      </p:sp>
      <p:sp>
        <p:nvSpPr>
          <p:cNvPr id="7" name="Datumsplatzhalter 6"/>
          <p:cNvSpPr>
            <a:spLocks noGrp="1"/>
          </p:cNvSpPr>
          <p:nvPr>
            <p:ph type="dt" sz="quarter" idx="10"/>
          </p:nvPr>
        </p:nvSpPr>
        <p:spPr/>
        <p:txBody>
          <a:bodyPr/>
          <a:lstStyle/>
          <a:p>
            <a:pPr>
              <a:defRPr/>
            </a:pPr>
            <a:r>
              <a:rPr lang="de-DE"/>
              <a:t>27.03.2010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23392" y="980728"/>
            <a:ext cx="6840760" cy="648072"/>
          </a:xfrm>
        </p:spPr>
        <p:txBody>
          <a:bodyPr/>
          <a:lstStyle/>
          <a:p>
            <a:pPr eaLnBrk="1" hangingPunct="1"/>
            <a:r>
              <a:rPr lang="de-DE" sz="4000" b="1" dirty="0"/>
              <a:t>Die richtigen Worte und Gesten</a:t>
            </a:r>
            <a:r>
              <a:rPr lang="de-DE" sz="4000" dirty="0"/>
              <a:t> </a:t>
            </a:r>
          </a:p>
        </p:txBody>
      </p:sp>
      <p:sp>
        <p:nvSpPr>
          <p:cNvPr id="10243" name="Rectangle 3"/>
          <p:cNvSpPr>
            <a:spLocks noGrp="1" noChangeArrowheads="1"/>
          </p:cNvSpPr>
          <p:nvPr>
            <p:ph type="body" idx="1"/>
          </p:nvPr>
        </p:nvSpPr>
        <p:spPr>
          <a:xfrm>
            <a:off x="623392" y="1898674"/>
            <a:ext cx="11305256" cy="2970486"/>
          </a:xfrm>
        </p:spPr>
        <p:txBody>
          <a:bodyPr/>
          <a:lstStyle/>
          <a:p>
            <a:pPr eaLnBrk="1" hangingPunct="1">
              <a:lnSpc>
                <a:spcPct val="90000"/>
              </a:lnSpc>
              <a:buFont typeface="Wingdings" pitchFamily="2" charset="2"/>
              <a:buNone/>
            </a:pPr>
            <a:r>
              <a:rPr lang="de-DE" dirty="0">
                <a:latin typeface="+mj-lt"/>
              </a:rPr>
              <a:t>Wie sag ich´s meinem Kinde?</a:t>
            </a:r>
          </a:p>
          <a:p>
            <a:pPr eaLnBrk="1" hangingPunct="1">
              <a:lnSpc>
                <a:spcPct val="90000"/>
              </a:lnSpc>
            </a:pPr>
            <a:r>
              <a:rPr lang="de-DE" dirty="0">
                <a:latin typeface="+mj-lt"/>
              </a:rPr>
              <a:t>Klare Sätze.</a:t>
            </a:r>
          </a:p>
          <a:p>
            <a:pPr eaLnBrk="1" hangingPunct="1">
              <a:lnSpc>
                <a:spcPct val="90000"/>
              </a:lnSpc>
            </a:pPr>
            <a:r>
              <a:rPr lang="de-DE" dirty="0">
                <a:latin typeface="+mj-lt"/>
              </a:rPr>
              <a:t>bildhafte Sprache oder Bilder wählen. </a:t>
            </a:r>
          </a:p>
          <a:p>
            <a:pPr eaLnBrk="1" hangingPunct="1">
              <a:lnSpc>
                <a:spcPct val="90000"/>
              </a:lnSpc>
            </a:pPr>
            <a:r>
              <a:rPr lang="de-DE" dirty="0">
                <a:latin typeface="+mj-lt"/>
              </a:rPr>
              <a:t>Keine Meinungen oder Wertungen</a:t>
            </a:r>
          </a:p>
          <a:p>
            <a:pPr eaLnBrk="1" hangingPunct="1">
              <a:lnSpc>
                <a:spcPct val="90000"/>
              </a:lnSpc>
            </a:pPr>
            <a:r>
              <a:rPr lang="de-DE" dirty="0">
                <a:latin typeface="+mj-lt"/>
              </a:rPr>
              <a:t>„Ich-Botschaften“ senden, nicht mit „man“ sprechen.</a:t>
            </a:r>
          </a:p>
          <a:p>
            <a:pPr eaLnBrk="1" hangingPunct="1">
              <a:lnSpc>
                <a:spcPct val="90000"/>
              </a:lnSpc>
            </a:pPr>
            <a:r>
              <a:rPr lang="de-DE" dirty="0">
                <a:latin typeface="+mj-lt"/>
              </a:rPr>
              <a:t>Erklären, was ich jetzt tue und was gleich passieren wird.</a:t>
            </a:r>
          </a:p>
          <a:p>
            <a:pPr eaLnBrk="1" hangingPunct="1">
              <a:lnSpc>
                <a:spcPct val="90000"/>
              </a:lnSpc>
            </a:pPr>
            <a:r>
              <a:rPr lang="de-DE" dirty="0">
                <a:latin typeface="+mj-lt"/>
              </a:rPr>
              <a:t>Den Ratsuchenden auffordern mit zu schreiben.</a:t>
            </a:r>
            <a:br>
              <a:rPr lang="de-DE" dirty="0">
                <a:latin typeface="+mj-lt"/>
              </a:rPr>
            </a:br>
            <a:endParaRPr lang="de-DE" dirty="0">
              <a:latin typeface="+mj-lt"/>
            </a:endParaRPr>
          </a:p>
        </p:txBody>
      </p:sp>
      <p:sp>
        <p:nvSpPr>
          <p:cNvPr id="4" name="Rechteck 3"/>
          <p:cNvSpPr/>
          <p:nvPr/>
        </p:nvSpPr>
        <p:spPr>
          <a:xfrm>
            <a:off x="2670115" y="5476877"/>
            <a:ext cx="5905719" cy="480131"/>
          </a:xfrm>
          <a:prstGeom prst="rect">
            <a:avLst/>
          </a:prstGeom>
        </p:spPr>
        <p:txBody>
          <a:bodyPr wrap="none">
            <a:spAutoFit/>
          </a:bodyPr>
          <a:lstStyle/>
          <a:p>
            <a:pPr algn="ctr">
              <a:lnSpc>
                <a:spcPct val="90000"/>
              </a:lnSpc>
              <a:buFont typeface="Wingdings" pitchFamily="2" charset="2"/>
              <a:buNone/>
              <a:defRPr/>
            </a:pPr>
            <a:r>
              <a:rPr lang="de-DE" sz="2800" b="1" dirty="0">
                <a:latin typeface="+mj-lt"/>
                <a:cs typeface="+mn-cs"/>
              </a:rPr>
              <a:t>Wichtige Fachbegriffe immer erklären.</a:t>
            </a:r>
          </a:p>
        </p:txBody>
      </p:sp>
      <p:sp>
        <p:nvSpPr>
          <p:cNvPr id="5" name="Foliennummernplatzhalter 4"/>
          <p:cNvSpPr>
            <a:spLocks noGrp="1"/>
          </p:cNvSpPr>
          <p:nvPr>
            <p:ph type="sldNum" sz="quarter" idx="12"/>
          </p:nvPr>
        </p:nvSpPr>
        <p:spPr/>
        <p:txBody>
          <a:bodyPr/>
          <a:lstStyle/>
          <a:p>
            <a:pPr>
              <a:defRPr/>
            </a:pPr>
            <a:fld id="{477198D3-D5BD-489E-8F12-6CBA7AC70575}" type="slidenum">
              <a:rPr lang="de-DE" smtClean="0"/>
              <a:pPr>
                <a:defRPr/>
              </a:pPr>
              <a:t>19</a:t>
            </a:fld>
            <a:endParaRPr lang="de-DE"/>
          </a:p>
        </p:txBody>
      </p:sp>
      <p:sp>
        <p:nvSpPr>
          <p:cNvPr id="6" name="Fußzeilenplatzhalter 5"/>
          <p:cNvSpPr>
            <a:spLocks noGrp="1"/>
          </p:cNvSpPr>
          <p:nvPr>
            <p:ph type="ftr" sz="quarter" idx="11"/>
          </p:nvPr>
        </p:nvSpPr>
        <p:spPr/>
        <p:txBody>
          <a:bodyPr/>
          <a:lstStyle/>
          <a:p>
            <a:pPr>
              <a:defRPr/>
            </a:pPr>
            <a:r>
              <a:rPr lang="de-DE"/>
              <a:t>Bernhard Peitz, Quelle ZAWiW Universität Ulm</a:t>
            </a:r>
          </a:p>
        </p:txBody>
      </p:sp>
      <p:sp>
        <p:nvSpPr>
          <p:cNvPr id="7" name="Datumsplatzhalter 6"/>
          <p:cNvSpPr>
            <a:spLocks noGrp="1"/>
          </p:cNvSpPr>
          <p:nvPr>
            <p:ph type="dt" sz="quarter" idx="10"/>
          </p:nvPr>
        </p:nvSpPr>
        <p:spPr/>
        <p:txBody>
          <a:bodyPr/>
          <a:lstStyle/>
          <a:p>
            <a:pPr>
              <a:defRPr/>
            </a:pPr>
            <a:r>
              <a:rPr lang="de-DE"/>
              <a:t>27.03.2010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09600" y="1879848"/>
            <a:ext cx="11175031" cy="3997424"/>
          </a:xfrm>
        </p:spPr>
        <p:txBody>
          <a:bodyPr/>
          <a:lstStyle/>
          <a:p>
            <a:pPr marL="0" indent="0" eaLnBrk="1" hangingPunct="1">
              <a:lnSpc>
                <a:spcPct val="90000"/>
              </a:lnSpc>
              <a:buNone/>
            </a:pPr>
            <a:r>
              <a:rPr lang="de-DE" sz="2800" b="1" dirty="0">
                <a:latin typeface="+mj-lt"/>
              </a:rPr>
              <a:t>Grundsatzfragen, die vorab zu klären sind : </a:t>
            </a:r>
            <a:endParaRPr lang="de-DE" sz="2800" dirty="0">
              <a:latin typeface="+mj-lt"/>
            </a:endParaRPr>
          </a:p>
          <a:p>
            <a:pPr marL="0" indent="0" eaLnBrk="1" hangingPunct="1">
              <a:lnSpc>
                <a:spcPct val="90000"/>
              </a:lnSpc>
              <a:buNone/>
            </a:pPr>
            <a:r>
              <a:rPr lang="de-DE" sz="2800" dirty="0">
                <a:latin typeface="+mj-lt"/>
              </a:rPr>
              <a:t>- was soll mit dem Gespräch bezweckt werden?</a:t>
            </a:r>
          </a:p>
          <a:p>
            <a:pPr marL="0" indent="0" eaLnBrk="1" hangingPunct="1">
              <a:lnSpc>
                <a:spcPct val="90000"/>
              </a:lnSpc>
              <a:buNone/>
            </a:pPr>
            <a:r>
              <a:rPr lang="de-DE" sz="2800" dirty="0">
                <a:latin typeface="+mj-lt"/>
              </a:rPr>
              <a:t>- welche Mittel stehen dabei zur Verfügung?</a:t>
            </a:r>
          </a:p>
          <a:p>
            <a:pPr marL="0" indent="0" eaLnBrk="1" hangingPunct="1">
              <a:lnSpc>
                <a:spcPct val="90000"/>
              </a:lnSpc>
              <a:buNone/>
            </a:pPr>
            <a:r>
              <a:rPr lang="de-DE" sz="2800" dirty="0">
                <a:latin typeface="+mj-lt"/>
              </a:rPr>
              <a:t>- welches Ziel soll erreicht werden?</a:t>
            </a:r>
          </a:p>
          <a:p>
            <a:pPr marL="0" indent="0" eaLnBrk="1" hangingPunct="1">
              <a:lnSpc>
                <a:spcPct val="90000"/>
              </a:lnSpc>
              <a:buNone/>
            </a:pPr>
            <a:endParaRPr lang="de-DE" sz="2800" dirty="0">
              <a:latin typeface="+mj-lt"/>
            </a:endParaRPr>
          </a:p>
          <a:p>
            <a:pPr marL="0" indent="0" eaLnBrk="1" hangingPunct="1">
              <a:lnSpc>
                <a:spcPct val="90000"/>
              </a:lnSpc>
              <a:buNone/>
            </a:pPr>
            <a:r>
              <a:rPr lang="de-DE" sz="2800" dirty="0">
                <a:latin typeface="+mj-lt"/>
              </a:rPr>
              <a:t>Oberste Regel: </a:t>
            </a:r>
            <a:br>
              <a:rPr lang="de-DE" sz="2800" dirty="0">
                <a:latin typeface="+mj-lt"/>
              </a:rPr>
            </a:br>
            <a:r>
              <a:rPr lang="de-DE" sz="2800" dirty="0">
                <a:latin typeface="+mj-lt"/>
              </a:rPr>
              <a:t>Eine Erfolgsgarantie kann nicht gegeben werden.</a:t>
            </a:r>
          </a:p>
        </p:txBody>
      </p:sp>
      <p:sp>
        <p:nvSpPr>
          <p:cNvPr id="4" name="Foliennummernplatzhalter 3"/>
          <p:cNvSpPr>
            <a:spLocks noGrp="1"/>
          </p:cNvSpPr>
          <p:nvPr>
            <p:ph type="sldNum" sz="quarter" idx="12"/>
          </p:nvPr>
        </p:nvSpPr>
        <p:spPr/>
        <p:txBody>
          <a:bodyPr/>
          <a:lstStyle/>
          <a:p>
            <a:pPr>
              <a:defRPr/>
            </a:pPr>
            <a:fld id="{4C18A0E3-F01A-4060-A95D-FE13BD7D5C59}" type="slidenum">
              <a:rPr lang="de-DE" smtClean="0"/>
              <a:pPr>
                <a:defRPr/>
              </a:pPr>
              <a:t>2</a:t>
            </a:fld>
            <a:endParaRPr lang="de-DE"/>
          </a:p>
        </p:txBody>
      </p:sp>
      <p:sp>
        <p:nvSpPr>
          <p:cNvPr id="5" name="Fußzeilenplatzhalter 4"/>
          <p:cNvSpPr>
            <a:spLocks noGrp="1"/>
          </p:cNvSpPr>
          <p:nvPr>
            <p:ph type="ftr" sz="quarter" idx="11"/>
          </p:nvPr>
        </p:nvSpPr>
        <p:spPr/>
        <p:txBody>
          <a:bodyPr/>
          <a:lstStyle/>
          <a:p>
            <a:pPr>
              <a:defRPr/>
            </a:pPr>
            <a:r>
              <a:rPr lang="de-DE"/>
              <a:t>Bernhard Peitz, Quelle ZAWiW Universität Ulm</a:t>
            </a:r>
          </a:p>
        </p:txBody>
      </p:sp>
      <p:sp>
        <p:nvSpPr>
          <p:cNvPr id="6" name="Datumsplatzhalter 5"/>
          <p:cNvSpPr>
            <a:spLocks noGrp="1"/>
          </p:cNvSpPr>
          <p:nvPr>
            <p:ph type="dt" sz="quarter" idx="10"/>
          </p:nvPr>
        </p:nvSpPr>
        <p:spPr/>
        <p:txBody>
          <a:bodyPr/>
          <a:lstStyle/>
          <a:p>
            <a:pPr>
              <a:defRPr/>
            </a:pPr>
            <a:r>
              <a:rPr lang="de-DE"/>
              <a:t>27.03.2010</a:t>
            </a:r>
          </a:p>
        </p:txBody>
      </p:sp>
      <p:pic>
        <p:nvPicPr>
          <p:cNvPr id="1026" name="Picture 2" descr="C:\Users\Bernhard\AppData\Local\Microsoft\Windows\Temporary Internet Files\Content.IE5\89ODO7OB\MP9003900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1486" y="1853635"/>
            <a:ext cx="1894246" cy="2655485"/>
          </a:xfrm>
          <a:prstGeom prst="rect">
            <a:avLst/>
          </a:prstGeom>
          <a:noFill/>
          <a:extLst>
            <a:ext uri="{909E8E84-426E-40DD-AFC4-6F175D3DCCD1}">
              <a14:hiddenFill xmlns:a14="http://schemas.microsoft.com/office/drawing/2010/main">
                <a:solidFill>
                  <a:srgbClr val="FFFFFF"/>
                </a:solidFill>
              </a14:hiddenFill>
            </a:ext>
          </a:extLst>
        </p:spPr>
      </p:pic>
      <p:sp>
        <p:nvSpPr>
          <p:cNvPr id="8" name="Titel 20">
            <a:extLst>
              <a:ext uri="{FF2B5EF4-FFF2-40B4-BE49-F238E27FC236}">
                <a16:creationId xmlns:a16="http://schemas.microsoft.com/office/drawing/2014/main" id="{20744757-2B62-4878-B1F9-2F1EBBD4D685}"/>
              </a:ext>
            </a:extLst>
          </p:cNvPr>
          <p:cNvSpPr>
            <a:spLocks noGrp="1"/>
          </p:cNvSpPr>
          <p:nvPr>
            <p:ph type="title"/>
          </p:nvPr>
        </p:nvSpPr>
        <p:spPr>
          <a:xfrm>
            <a:off x="609600" y="704850"/>
            <a:ext cx="10972800" cy="923950"/>
          </a:xfrm>
        </p:spPr>
        <p:txBody>
          <a:bodyPr/>
          <a:lstStyle/>
          <a:p>
            <a:r>
              <a:rPr lang="de-DE" sz="4000" b="1" dirty="0"/>
              <a:t>Das Beratungsgespräch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5" end="5"/>
                                            </p:txEl>
                                          </p:spTgt>
                                        </p:tgtEl>
                                        <p:attrNameLst>
                                          <p:attrName>style.visibility</p:attrName>
                                        </p:attrNameLst>
                                      </p:cBhvr>
                                      <p:to>
                                        <p:strVal val="visible"/>
                                      </p:to>
                                    </p:set>
                                  </p:childTnLst>
                                </p:cTn>
                              </p:par>
                              <p:par>
                                <p:cTn id="15" presetID="4" presetClass="emph" presetSubtype="2" fill="hold" nodeType="withEffect">
                                  <p:stCondLst>
                                    <p:cond delay="0"/>
                                  </p:stCondLst>
                                  <p:childTnLst>
                                    <p:anim to="1.5" calcmode="lin" valueType="num">
                                      <p:cBhvr override="childStyle">
                                        <p:cTn id="16" dur="2000" fill="hold"/>
                                        <p:tgtEl>
                                          <p:spTgt spid="5123">
                                            <p:txEl>
                                              <p:pRg st="5" end="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920874"/>
            <a:ext cx="6491064" cy="707926"/>
          </a:xfrm>
        </p:spPr>
        <p:txBody>
          <a:bodyPr/>
          <a:lstStyle/>
          <a:p>
            <a:r>
              <a:rPr lang="de-DE" sz="4000" b="1" dirty="0"/>
              <a:t>Die Hilfe zur Selbsthilfe</a:t>
            </a:r>
          </a:p>
        </p:txBody>
      </p:sp>
      <p:sp>
        <p:nvSpPr>
          <p:cNvPr id="3" name="Inhaltsplatzhalter 2"/>
          <p:cNvSpPr>
            <a:spLocks noGrp="1"/>
          </p:cNvSpPr>
          <p:nvPr>
            <p:ph idx="1"/>
          </p:nvPr>
        </p:nvSpPr>
        <p:spPr>
          <a:xfrm>
            <a:off x="623392" y="1916833"/>
            <a:ext cx="9433048" cy="4389437"/>
          </a:xfrm>
        </p:spPr>
        <p:txBody>
          <a:bodyPr/>
          <a:lstStyle/>
          <a:p>
            <a:pPr marL="0" indent="0">
              <a:buNone/>
            </a:pPr>
            <a:r>
              <a:rPr lang="de-DE" b="1" dirty="0">
                <a:latin typeface="+mj-lt"/>
              </a:rPr>
              <a:t>Selbst machen lassen.</a:t>
            </a:r>
            <a:br>
              <a:rPr lang="de-DE" b="1" dirty="0">
                <a:latin typeface="+mj-lt"/>
              </a:rPr>
            </a:br>
            <a:endParaRPr lang="de-DE" b="1" dirty="0">
              <a:latin typeface="+mj-lt"/>
            </a:endParaRPr>
          </a:p>
          <a:p>
            <a:pPr marL="0" indent="0">
              <a:buNone/>
            </a:pPr>
            <a:r>
              <a:rPr lang="de-DE" b="1" dirty="0">
                <a:latin typeface="+mj-lt"/>
              </a:rPr>
              <a:t>Mit Fragen aufs richtige Gleis bringen</a:t>
            </a:r>
            <a:br>
              <a:rPr lang="de-DE" dirty="0">
                <a:latin typeface="+mj-lt"/>
              </a:rPr>
            </a:br>
            <a:r>
              <a:rPr lang="de-DE" dirty="0">
                <a:latin typeface="+mj-lt"/>
              </a:rPr>
              <a:t>- was möchten Sie jetzt tun?</a:t>
            </a:r>
            <a:br>
              <a:rPr lang="de-DE" dirty="0">
                <a:latin typeface="+mj-lt"/>
              </a:rPr>
            </a:br>
            <a:r>
              <a:rPr lang="de-DE" dirty="0">
                <a:latin typeface="+mj-lt"/>
              </a:rPr>
              <a:t>- wie könnten wir das Problem lösen?</a:t>
            </a:r>
          </a:p>
          <a:p>
            <a:endParaRPr lang="de-DE" dirty="0">
              <a:latin typeface="+mj-lt"/>
            </a:endParaRPr>
          </a:p>
          <a:p>
            <a:pPr marL="0" indent="0">
              <a:buNone/>
            </a:pPr>
            <a:r>
              <a:rPr lang="de-DE" b="1" dirty="0">
                <a:latin typeface="+mj-lt"/>
              </a:rPr>
              <a:t>Fehler zulassen und daraus lernen</a:t>
            </a:r>
            <a:br>
              <a:rPr lang="de-DE" dirty="0">
                <a:latin typeface="+mj-lt"/>
              </a:rPr>
            </a:br>
            <a:r>
              <a:rPr lang="de-DE" dirty="0">
                <a:latin typeface="+mj-lt"/>
              </a:rPr>
              <a:t>- warum hat das jetzt nicht funktioniert?</a:t>
            </a:r>
            <a:br>
              <a:rPr lang="de-DE" dirty="0">
                <a:latin typeface="+mj-lt"/>
              </a:rPr>
            </a:br>
            <a:r>
              <a:rPr lang="de-DE" dirty="0">
                <a:latin typeface="+mj-lt"/>
              </a:rPr>
              <a:t>- was glauben Sie passiert, wenn wir es so  …. machen?</a:t>
            </a:r>
          </a:p>
        </p:txBody>
      </p:sp>
      <p:sp>
        <p:nvSpPr>
          <p:cNvPr id="4" name="Datumsplatzhalter 3"/>
          <p:cNvSpPr>
            <a:spLocks noGrp="1"/>
          </p:cNvSpPr>
          <p:nvPr>
            <p:ph type="dt" sz="half" idx="10"/>
          </p:nvPr>
        </p:nvSpPr>
        <p:spPr/>
        <p:txBody>
          <a:bodyPr/>
          <a:lstStyle/>
          <a:p>
            <a:pPr>
              <a:defRPr/>
            </a:pPr>
            <a:r>
              <a:rPr lang="de-DE" dirty="0"/>
              <a:t>27.03.2010</a:t>
            </a:r>
          </a:p>
        </p:txBody>
      </p:sp>
      <p:sp>
        <p:nvSpPr>
          <p:cNvPr id="5" name="Fußzeilenplatzhalter 4"/>
          <p:cNvSpPr>
            <a:spLocks noGrp="1"/>
          </p:cNvSpPr>
          <p:nvPr>
            <p:ph type="ftr" sz="quarter" idx="11"/>
          </p:nvPr>
        </p:nvSpPr>
        <p:spPr/>
        <p:txBody>
          <a:bodyPr/>
          <a:lstStyle/>
          <a:p>
            <a:pPr>
              <a:defRPr/>
            </a:pPr>
            <a:r>
              <a:rPr lang="de-DE"/>
              <a:t>Bernhard Peitz, Quelle ZAWiW Universität Ulm</a:t>
            </a:r>
          </a:p>
        </p:txBody>
      </p:sp>
      <p:sp>
        <p:nvSpPr>
          <p:cNvPr id="6" name="Foliennummernplatzhalter 5"/>
          <p:cNvSpPr>
            <a:spLocks noGrp="1"/>
          </p:cNvSpPr>
          <p:nvPr>
            <p:ph type="sldNum" sz="quarter" idx="12"/>
          </p:nvPr>
        </p:nvSpPr>
        <p:spPr/>
        <p:txBody>
          <a:bodyPr/>
          <a:lstStyle/>
          <a:p>
            <a:pPr>
              <a:defRPr/>
            </a:pPr>
            <a:fld id="{8E366BF4-417F-483B-BB26-7255DE665176}" type="slidenum">
              <a:rPr lang="de-DE" smtClean="0"/>
              <a:pPr>
                <a:defRPr/>
              </a:pPr>
              <a:t>20</a:t>
            </a:fld>
            <a:endParaRPr lang="de-DE"/>
          </a:p>
        </p:txBody>
      </p:sp>
    </p:spTree>
    <p:extLst>
      <p:ext uri="{BB962C8B-B14F-4D97-AF65-F5344CB8AC3E}">
        <p14:creationId xmlns:p14="http://schemas.microsoft.com/office/powerpoint/2010/main" val="1409069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920874"/>
            <a:ext cx="6419056" cy="707926"/>
          </a:xfrm>
        </p:spPr>
        <p:txBody>
          <a:bodyPr/>
          <a:lstStyle/>
          <a:p>
            <a:r>
              <a:rPr lang="de-DE" sz="4000" b="1" dirty="0"/>
              <a:t>Die Motivation</a:t>
            </a:r>
          </a:p>
        </p:txBody>
      </p:sp>
      <p:sp>
        <p:nvSpPr>
          <p:cNvPr id="3" name="Inhaltsplatzhalter 2"/>
          <p:cNvSpPr>
            <a:spLocks noGrp="1"/>
          </p:cNvSpPr>
          <p:nvPr>
            <p:ph idx="1"/>
          </p:nvPr>
        </p:nvSpPr>
        <p:spPr>
          <a:xfrm>
            <a:off x="623392" y="1844825"/>
            <a:ext cx="8795320" cy="4389437"/>
          </a:xfrm>
        </p:spPr>
        <p:txBody>
          <a:bodyPr/>
          <a:lstStyle/>
          <a:p>
            <a:pPr marL="0" indent="0">
              <a:buNone/>
            </a:pPr>
            <a:r>
              <a:rPr lang="de-DE" b="1" dirty="0">
                <a:latin typeface="+mj-lt"/>
              </a:rPr>
              <a:t>Ermutigung und Lob</a:t>
            </a:r>
            <a:br>
              <a:rPr lang="de-DE" dirty="0">
                <a:latin typeface="+mj-lt"/>
              </a:rPr>
            </a:br>
            <a:r>
              <a:rPr lang="de-DE" dirty="0">
                <a:latin typeface="+mj-lt"/>
              </a:rPr>
              <a:t>- das können Sie</a:t>
            </a:r>
            <a:br>
              <a:rPr lang="de-DE" dirty="0">
                <a:latin typeface="+mj-lt"/>
              </a:rPr>
            </a:br>
            <a:r>
              <a:rPr lang="de-DE" dirty="0">
                <a:latin typeface="+mj-lt"/>
              </a:rPr>
              <a:t>- das wissen Sie</a:t>
            </a:r>
            <a:br>
              <a:rPr lang="de-DE" dirty="0">
                <a:latin typeface="+mj-lt"/>
              </a:rPr>
            </a:br>
            <a:r>
              <a:rPr lang="de-DE" dirty="0">
                <a:latin typeface="+mj-lt"/>
              </a:rPr>
              <a:t>- gut gemacht</a:t>
            </a:r>
          </a:p>
          <a:p>
            <a:endParaRPr lang="de-DE" dirty="0">
              <a:latin typeface="+mj-lt"/>
            </a:endParaRPr>
          </a:p>
          <a:p>
            <a:pPr marL="0" indent="0">
              <a:buNone/>
            </a:pPr>
            <a:r>
              <a:rPr lang="de-DE" b="1" dirty="0">
                <a:latin typeface="+mj-lt"/>
              </a:rPr>
              <a:t>Entmutigung klingt so</a:t>
            </a:r>
            <a:br>
              <a:rPr lang="de-DE" dirty="0">
                <a:latin typeface="+mj-lt"/>
              </a:rPr>
            </a:br>
            <a:r>
              <a:rPr lang="de-DE" dirty="0">
                <a:latin typeface="+mj-lt"/>
              </a:rPr>
              <a:t>- das geht ganz einfach</a:t>
            </a:r>
            <a:br>
              <a:rPr lang="de-DE" dirty="0">
                <a:latin typeface="+mj-lt"/>
              </a:rPr>
            </a:br>
            <a:r>
              <a:rPr lang="de-DE" dirty="0">
                <a:latin typeface="+mj-lt"/>
              </a:rPr>
              <a:t>- ich mach das mal eben, dann geht es schneller</a:t>
            </a:r>
          </a:p>
        </p:txBody>
      </p:sp>
      <p:sp>
        <p:nvSpPr>
          <p:cNvPr id="4" name="Datumsplatzhalter 3"/>
          <p:cNvSpPr>
            <a:spLocks noGrp="1"/>
          </p:cNvSpPr>
          <p:nvPr>
            <p:ph type="dt" sz="half" idx="10"/>
          </p:nvPr>
        </p:nvSpPr>
        <p:spPr/>
        <p:txBody>
          <a:bodyPr/>
          <a:lstStyle/>
          <a:p>
            <a:pPr>
              <a:defRPr/>
            </a:pPr>
            <a:r>
              <a:rPr lang="de-DE"/>
              <a:t>27.03.2010</a:t>
            </a:r>
          </a:p>
        </p:txBody>
      </p:sp>
      <p:sp>
        <p:nvSpPr>
          <p:cNvPr id="5" name="Fußzeilenplatzhalter 4"/>
          <p:cNvSpPr>
            <a:spLocks noGrp="1"/>
          </p:cNvSpPr>
          <p:nvPr>
            <p:ph type="ftr" sz="quarter" idx="11"/>
          </p:nvPr>
        </p:nvSpPr>
        <p:spPr/>
        <p:txBody>
          <a:bodyPr/>
          <a:lstStyle/>
          <a:p>
            <a:pPr>
              <a:defRPr/>
            </a:pPr>
            <a:r>
              <a:rPr lang="de-DE"/>
              <a:t>Bernhard Peitz, Quelle ZAWiW Universität Ulm</a:t>
            </a:r>
          </a:p>
        </p:txBody>
      </p:sp>
      <p:sp>
        <p:nvSpPr>
          <p:cNvPr id="6" name="Foliennummernplatzhalter 5"/>
          <p:cNvSpPr>
            <a:spLocks noGrp="1"/>
          </p:cNvSpPr>
          <p:nvPr>
            <p:ph type="sldNum" sz="quarter" idx="12"/>
          </p:nvPr>
        </p:nvSpPr>
        <p:spPr/>
        <p:txBody>
          <a:bodyPr/>
          <a:lstStyle/>
          <a:p>
            <a:pPr>
              <a:defRPr/>
            </a:pPr>
            <a:fld id="{8E366BF4-417F-483B-BB26-7255DE665176}" type="slidenum">
              <a:rPr lang="de-DE" smtClean="0"/>
              <a:pPr>
                <a:defRPr/>
              </a:pPr>
              <a:t>21</a:t>
            </a:fld>
            <a:endParaRPr lang="de-DE"/>
          </a:p>
        </p:txBody>
      </p:sp>
    </p:spTree>
    <p:extLst>
      <p:ext uri="{BB962C8B-B14F-4D97-AF65-F5344CB8AC3E}">
        <p14:creationId xmlns:p14="http://schemas.microsoft.com/office/powerpoint/2010/main" val="257895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0107" y="920874"/>
            <a:ext cx="6779096" cy="707926"/>
          </a:xfrm>
        </p:spPr>
        <p:txBody>
          <a:bodyPr/>
          <a:lstStyle/>
          <a:p>
            <a:r>
              <a:rPr lang="de-DE" sz="4000" b="1" dirty="0"/>
              <a:t>Der </a:t>
            </a:r>
            <a:r>
              <a:rPr lang="de-DE" sz="4000" b="1" dirty="0" err="1"/>
              <a:t>Halleysche</a:t>
            </a:r>
            <a:r>
              <a:rPr lang="de-DE" sz="4000" b="1" dirty="0"/>
              <a:t> Komet</a:t>
            </a:r>
          </a:p>
        </p:txBody>
      </p:sp>
      <p:sp>
        <p:nvSpPr>
          <p:cNvPr id="3" name="Inhaltsplatzhalter 2"/>
          <p:cNvSpPr>
            <a:spLocks noGrp="1"/>
          </p:cNvSpPr>
          <p:nvPr>
            <p:ph idx="1"/>
          </p:nvPr>
        </p:nvSpPr>
        <p:spPr>
          <a:xfrm>
            <a:off x="623392" y="1916832"/>
            <a:ext cx="9945994" cy="401087"/>
          </a:xfrm>
        </p:spPr>
        <p:txBody>
          <a:bodyPr/>
          <a:lstStyle/>
          <a:p>
            <a:pPr marL="0" indent="0">
              <a:buNone/>
            </a:pPr>
            <a:r>
              <a:rPr lang="de-DE" b="1" dirty="0">
                <a:latin typeface="+mj-lt"/>
              </a:rPr>
              <a:t>Befehl des Oberst an den Bataillonskommandeur:</a:t>
            </a:r>
          </a:p>
        </p:txBody>
      </p:sp>
      <p:sp>
        <p:nvSpPr>
          <p:cNvPr id="4" name="Datumsplatzhalter 3"/>
          <p:cNvSpPr>
            <a:spLocks noGrp="1"/>
          </p:cNvSpPr>
          <p:nvPr>
            <p:ph type="dt" sz="half" idx="10"/>
          </p:nvPr>
        </p:nvSpPr>
        <p:spPr/>
        <p:txBody>
          <a:bodyPr/>
          <a:lstStyle/>
          <a:p>
            <a:pPr>
              <a:defRPr/>
            </a:pPr>
            <a:r>
              <a:rPr lang="de-DE" dirty="0"/>
              <a:t>27.03.2010</a:t>
            </a:r>
          </a:p>
        </p:txBody>
      </p:sp>
      <p:sp>
        <p:nvSpPr>
          <p:cNvPr id="5" name="Fußzeilenplatzhalter 4"/>
          <p:cNvSpPr>
            <a:spLocks noGrp="1"/>
          </p:cNvSpPr>
          <p:nvPr>
            <p:ph type="ftr" sz="quarter" idx="11"/>
          </p:nvPr>
        </p:nvSpPr>
        <p:spPr/>
        <p:txBody>
          <a:bodyPr/>
          <a:lstStyle/>
          <a:p>
            <a:pPr>
              <a:defRPr/>
            </a:pPr>
            <a:r>
              <a:rPr lang="de-DE"/>
              <a:t>Bernhard Peitz, Quelle ZAWiW Universität Ulm</a:t>
            </a:r>
          </a:p>
        </p:txBody>
      </p:sp>
      <p:sp>
        <p:nvSpPr>
          <p:cNvPr id="6" name="Foliennummernplatzhalter 5"/>
          <p:cNvSpPr>
            <a:spLocks noGrp="1"/>
          </p:cNvSpPr>
          <p:nvPr>
            <p:ph type="sldNum" sz="quarter" idx="12"/>
          </p:nvPr>
        </p:nvSpPr>
        <p:spPr/>
        <p:txBody>
          <a:bodyPr/>
          <a:lstStyle/>
          <a:p>
            <a:pPr>
              <a:defRPr/>
            </a:pPr>
            <a:fld id="{8E366BF4-417F-483B-BB26-7255DE665176}" type="slidenum">
              <a:rPr lang="de-DE" smtClean="0"/>
              <a:pPr>
                <a:defRPr/>
              </a:pPr>
              <a:t>22</a:t>
            </a:fld>
            <a:endParaRPr lang="de-DE"/>
          </a:p>
        </p:txBody>
      </p:sp>
      <p:sp>
        <p:nvSpPr>
          <p:cNvPr id="8" name="Textfeld 7"/>
          <p:cNvSpPr txBox="1"/>
          <p:nvPr/>
        </p:nvSpPr>
        <p:spPr>
          <a:xfrm>
            <a:off x="623392" y="4346932"/>
            <a:ext cx="9833965" cy="830997"/>
          </a:xfrm>
          <a:prstGeom prst="rect">
            <a:avLst/>
          </a:prstGeom>
          <a:noFill/>
        </p:spPr>
        <p:txBody>
          <a:bodyPr wrap="square" rtlCol="0">
            <a:spAutoFit/>
          </a:bodyPr>
          <a:lstStyle/>
          <a:p>
            <a:r>
              <a:rPr lang="de-DE" sz="2400" dirty="0">
                <a:latin typeface="+mj-lt"/>
              </a:rPr>
              <a:t>Wenn es regnet, sollen sich die Männer ins Kasernenkino begeben, dann werde ich ihnen Filme dieser seltenen Erscheinung zeigen.</a:t>
            </a:r>
          </a:p>
        </p:txBody>
      </p:sp>
      <p:sp>
        <p:nvSpPr>
          <p:cNvPr id="9" name="Textfeld 8"/>
          <p:cNvSpPr txBox="1"/>
          <p:nvPr/>
        </p:nvSpPr>
        <p:spPr>
          <a:xfrm>
            <a:off x="623392" y="3289299"/>
            <a:ext cx="10129258" cy="830997"/>
          </a:xfrm>
          <a:prstGeom prst="rect">
            <a:avLst/>
          </a:prstGeom>
          <a:noFill/>
        </p:spPr>
        <p:txBody>
          <a:bodyPr wrap="square" rtlCol="0">
            <a:spAutoFit/>
          </a:bodyPr>
          <a:lstStyle/>
          <a:p>
            <a:r>
              <a:rPr lang="de-DE" sz="2400" dirty="0">
                <a:latin typeface="+mj-lt"/>
              </a:rPr>
              <a:t>Veranlassen Sie, dass sich die Leute auf dem Kasernenplatz im Dienstanzug einfinden. Ich werde ihnen diese seltene Erscheinung erklären. </a:t>
            </a:r>
          </a:p>
        </p:txBody>
      </p:sp>
      <p:sp>
        <p:nvSpPr>
          <p:cNvPr id="10" name="Textfeld 9"/>
          <p:cNvSpPr txBox="1"/>
          <p:nvPr/>
        </p:nvSpPr>
        <p:spPr>
          <a:xfrm>
            <a:off x="623392" y="2402556"/>
            <a:ext cx="10873208" cy="1138773"/>
          </a:xfrm>
          <a:prstGeom prst="rect">
            <a:avLst/>
          </a:prstGeom>
          <a:noFill/>
        </p:spPr>
        <p:txBody>
          <a:bodyPr wrap="square" rtlCol="0">
            <a:spAutoFit/>
          </a:bodyPr>
          <a:lstStyle/>
          <a:p>
            <a:r>
              <a:rPr lang="de-DE" sz="2400" dirty="0">
                <a:latin typeface="+mj-lt"/>
              </a:rPr>
              <a:t>Morgen Abend gegen 20 Uhr ist von hier aus der </a:t>
            </a:r>
            <a:r>
              <a:rPr lang="de-DE" sz="2400" dirty="0" err="1">
                <a:latin typeface="+mj-lt"/>
              </a:rPr>
              <a:t>Halleysche</a:t>
            </a:r>
            <a:r>
              <a:rPr lang="de-DE" sz="2400" dirty="0">
                <a:latin typeface="+mj-lt"/>
              </a:rPr>
              <a:t> Komet sichtbar. </a:t>
            </a:r>
            <a:br>
              <a:rPr lang="de-DE" sz="2400" dirty="0">
                <a:latin typeface="+mj-lt"/>
              </a:rPr>
            </a:br>
            <a:r>
              <a:rPr lang="de-DE" sz="2400" dirty="0">
                <a:latin typeface="+mj-lt"/>
              </a:rPr>
              <a:t>Dieses Ereignis tritt nur alle 75 Jahre ein. </a:t>
            </a:r>
            <a:br>
              <a:rPr lang="de-DE" sz="2000" dirty="0"/>
            </a:br>
            <a:endParaRPr lang="de-DE" sz="2000" dirty="0"/>
          </a:p>
        </p:txBody>
      </p:sp>
    </p:spTree>
    <p:extLst>
      <p:ext uri="{BB962C8B-B14F-4D97-AF65-F5344CB8AC3E}">
        <p14:creationId xmlns:p14="http://schemas.microsoft.com/office/powerpoint/2010/main" val="135173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920874"/>
            <a:ext cx="5842992" cy="707926"/>
          </a:xfrm>
        </p:spPr>
        <p:txBody>
          <a:bodyPr/>
          <a:lstStyle/>
          <a:p>
            <a:r>
              <a:rPr lang="de-DE" sz="4000" b="1" dirty="0"/>
              <a:t>Der </a:t>
            </a:r>
            <a:r>
              <a:rPr lang="de-DE" sz="4000" b="1" dirty="0" err="1"/>
              <a:t>Halleysche</a:t>
            </a:r>
            <a:r>
              <a:rPr lang="de-DE" sz="4000" b="1" dirty="0"/>
              <a:t> Komet</a:t>
            </a:r>
            <a:endParaRPr lang="de-DE" sz="4000" dirty="0"/>
          </a:p>
        </p:txBody>
      </p:sp>
      <p:sp>
        <p:nvSpPr>
          <p:cNvPr id="3" name="Inhaltsplatzhalter 2"/>
          <p:cNvSpPr>
            <a:spLocks noGrp="1"/>
          </p:cNvSpPr>
          <p:nvPr>
            <p:ph idx="1"/>
          </p:nvPr>
        </p:nvSpPr>
        <p:spPr>
          <a:xfrm>
            <a:off x="623392" y="1863156"/>
            <a:ext cx="9882340" cy="557733"/>
          </a:xfrm>
        </p:spPr>
        <p:txBody>
          <a:bodyPr/>
          <a:lstStyle/>
          <a:p>
            <a:pPr marL="0" indent="0">
              <a:buNone/>
            </a:pPr>
            <a:r>
              <a:rPr lang="de-DE" b="1" dirty="0">
                <a:latin typeface="+mj-lt"/>
              </a:rPr>
              <a:t>Wandlung des Befehls nach der vierten  Weitergabe</a:t>
            </a:r>
          </a:p>
          <a:p>
            <a:pPr marL="0" indent="0">
              <a:buNone/>
            </a:pPr>
            <a:endParaRPr lang="de-DE" dirty="0"/>
          </a:p>
        </p:txBody>
      </p:sp>
      <p:sp>
        <p:nvSpPr>
          <p:cNvPr id="4" name="Datumsplatzhalter 3"/>
          <p:cNvSpPr>
            <a:spLocks noGrp="1"/>
          </p:cNvSpPr>
          <p:nvPr>
            <p:ph type="dt" sz="half" idx="10"/>
          </p:nvPr>
        </p:nvSpPr>
        <p:spPr/>
        <p:txBody>
          <a:bodyPr/>
          <a:lstStyle/>
          <a:p>
            <a:pPr>
              <a:defRPr/>
            </a:pPr>
            <a:r>
              <a:rPr lang="de-DE"/>
              <a:t>27.03.2010</a:t>
            </a:r>
          </a:p>
        </p:txBody>
      </p:sp>
      <p:sp>
        <p:nvSpPr>
          <p:cNvPr id="5" name="Fußzeilenplatzhalter 4"/>
          <p:cNvSpPr>
            <a:spLocks noGrp="1"/>
          </p:cNvSpPr>
          <p:nvPr>
            <p:ph type="ftr" sz="quarter" idx="11"/>
          </p:nvPr>
        </p:nvSpPr>
        <p:spPr/>
        <p:txBody>
          <a:bodyPr/>
          <a:lstStyle/>
          <a:p>
            <a:pPr>
              <a:defRPr/>
            </a:pPr>
            <a:r>
              <a:rPr lang="de-DE"/>
              <a:t>Bernhard Peitz, Quelle ZAWiW Universität Ulm</a:t>
            </a:r>
          </a:p>
        </p:txBody>
      </p:sp>
      <p:sp>
        <p:nvSpPr>
          <p:cNvPr id="6" name="Foliennummernplatzhalter 5"/>
          <p:cNvSpPr>
            <a:spLocks noGrp="1"/>
          </p:cNvSpPr>
          <p:nvPr>
            <p:ph type="sldNum" sz="quarter" idx="12"/>
          </p:nvPr>
        </p:nvSpPr>
        <p:spPr/>
        <p:txBody>
          <a:bodyPr/>
          <a:lstStyle/>
          <a:p>
            <a:pPr>
              <a:defRPr/>
            </a:pPr>
            <a:fld id="{8E366BF4-417F-483B-BB26-7255DE665176}" type="slidenum">
              <a:rPr lang="de-DE" smtClean="0"/>
              <a:pPr>
                <a:defRPr/>
              </a:pPr>
              <a:t>23</a:t>
            </a:fld>
            <a:endParaRPr lang="de-DE"/>
          </a:p>
        </p:txBody>
      </p:sp>
      <p:sp>
        <p:nvSpPr>
          <p:cNvPr id="7" name="Textfeld 6"/>
          <p:cNvSpPr txBox="1"/>
          <p:nvPr/>
        </p:nvSpPr>
        <p:spPr>
          <a:xfrm>
            <a:off x="623392" y="3894147"/>
            <a:ext cx="11070183" cy="830997"/>
          </a:xfrm>
          <a:prstGeom prst="rect">
            <a:avLst/>
          </a:prstGeom>
          <a:noFill/>
        </p:spPr>
        <p:txBody>
          <a:bodyPr wrap="square" rtlCol="0">
            <a:spAutoFit/>
          </a:bodyPr>
          <a:lstStyle/>
          <a:p>
            <a:r>
              <a:rPr lang="de-DE" sz="2400" dirty="0">
                <a:latin typeface="+mj-lt"/>
              </a:rPr>
              <a:t>Falls es regnet, wird der Herr Oberst einen anderen Befehl erteilen, </a:t>
            </a:r>
            <a:br>
              <a:rPr lang="de-DE" sz="2400" dirty="0">
                <a:latin typeface="+mj-lt"/>
              </a:rPr>
            </a:br>
            <a:r>
              <a:rPr lang="de-DE" sz="2400" dirty="0">
                <a:latin typeface="+mj-lt"/>
              </a:rPr>
              <a:t>was nur alle 75 Jahre eintritt. </a:t>
            </a:r>
          </a:p>
        </p:txBody>
      </p:sp>
      <p:sp>
        <p:nvSpPr>
          <p:cNvPr id="8" name="Textfeld 7"/>
          <p:cNvSpPr txBox="1"/>
          <p:nvPr/>
        </p:nvSpPr>
        <p:spPr>
          <a:xfrm>
            <a:off x="623392" y="3246076"/>
            <a:ext cx="8568952" cy="461665"/>
          </a:xfrm>
          <a:prstGeom prst="rect">
            <a:avLst/>
          </a:prstGeom>
          <a:noFill/>
        </p:spPr>
        <p:txBody>
          <a:bodyPr wrap="square" rtlCol="0">
            <a:spAutoFit/>
          </a:bodyPr>
          <a:lstStyle/>
          <a:p>
            <a:r>
              <a:rPr lang="de-DE" sz="2400" dirty="0">
                <a:latin typeface="+mj-lt"/>
              </a:rPr>
              <a:t>Der berühmte </a:t>
            </a:r>
            <a:r>
              <a:rPr lang="de-DE" sz="2400" dirty="0" err="1">
                <a:latin typeface="+mj-lt"/>
              </a:rPr>
              <a:t>Halleysche</a:t>
            </a:r>
            <a:r>
              <a:rPr lang="de-DE" sz="2400" dirty="0">
                <a:latin typeface="+mj-lt"/>
              </a:rPr>
              <a:t> Komet wird im Kino erscheinen. </a:t>
            </a:r>
          </a:p>
        </p:txBody>
      </p:sp>
      <p:sp>
        <p:nvSpPr>
          <p:cNvPr id="9" name="Textfeld 8"/>
          <p:cNvSpPr txBox="1"/>
          <p:nvPr/>
        </p:nvSpPr>
        <p:spPr>
          <a:xfrm>
            <a:off x="623392" y="2525996"/>
            <a:ext cx="11070182" cy="461665"/>
          </a:xfrm>
          <a:prstGeom prst="rect">
            <a:avLst/>
          </a:prstGeom>
          <a:noFill/>
        </p:spPr>
        <p:txBody>
          <a:bodyPr wrap="square" rtlCol="0">
            <a:spAutoFit/>
          </a:bodyPr>
          <a:lstStyle/>
          <a:p>
            <a:r>
              <a:rPr lang="de-DE" sz="2400" dirty="0">
                <a:latin typeface="+mj-lt"/>
              </a:rPr>
              <a:t>Auf Befehl des Herrn Oberst ist morgen um 20 Uhr Dienst im Dienstanzug anzutreten. </a:t>
            </a:r>
          </a:p>
        </p:txBody>
      </p:sp>
    </p:spTree>
    <p:extLst>
      <p:ext uri="{BB962C8B-B14F-4D97-AF65-F5344CB8AC3E}">
        <p14:creationId xmlns:p14="http://schemas.microsoft.com/office/powerpoint/2010/main" val="84282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609600" y="869214"/>
            <a:ext cx="6972300" cy="720080"/>
          </a:xfrm>
        </p:spPr>
        <p:txBody>
          <a:bodyPr/>
          <a:lstStyle/>
          <a:p>
            <a:r>
              <a:rPr lang="de-DE" sz="4000" b="1" dirty="0"/>
              <a:t>Die „Stille Post“</a:t>
            </a:r>
          </a:p>
        </p:txBody>
      </p:sp>
      <p:sp>
        <p:nvSpPr>
          <p:cNvPr id="13316" name="Rechteck 3"/>
          <p:cNvSpPr>
            <a:spLocks noChangeArrowheads="1"/>
          </p:cNvSpPr>
          <p:nvPr/>
        </p:nvSpPr>
        <p:spPr bwMode="auto">
          <a:xfrm>
            <a:off x="574540" y="1988840"/>
            <a:ext cx="6737698" cy="2585323"/>
          </a:xfrm>
          <a:prstGeom prst="rect">
            <a:avLst/>
          </a:prstGeom>
          <a:solidFill>
            <a:schemeClr val="accent2">
              <a:lumMod val="40000"/>
              <a:lumOff val="60000"/>
            </a:schemeClr>
          </a:solidFill>
          <a:ln w="9525">
            <a:noFill/>
            <a:miter lim="800000"/>
            <a:headEnd/>
            <a:tailEnd/>
          </a:ln>
        </p:spPr>
        <p:txBody>
          <a:bodyPr wrap="square">
            <a:spAutoFit/>
          </a:bodyPr>
          <a:lstStyle/>
          <a:p>
            <a:pPr>
              <a:defRPr/>
            </a:pPr>
            <a:r>
              <a:rPr lang="de-DE" sz="2800" dirty="0">
                <a:latin typeface="+mj-lt"/>
                <a:cs typeface="+mn-cs"/>
              </a:rPr>
              <a:t>Gesagt heißt nicht auch gehört. </a:t>
            </a:r>
            <a:br>
              <a:rPr lang="de-DE" sz="2800" dirty="0">
                <a:latin typeface="+mj-lt"/>
                <a:cs typeface="+mn-cs"/>
              </a:rPr>
            </a:br>
            <a:r>
              <a:rPr lang="de-DE" sz="2800" dirty="0">
                <a:latin typeface="+mj-lt"/>
                <a:cs typeface="+mn-cs"/>
              </a:rPr>
              <a:t>Gehört heißt nicht auch verstanden.</a:t>
            </a:r>
          </a:p>
          <a:p>
            <a:pPr>
              <a:defRPr/>
            </a:pPr>
            <a:br>
              <a:rPr lang="de-DE" sz="1100" dirty="0">
                <a:latin typeface="+mj-lt"/>
                <a:cs typeface="+mn-cs"/>
              </a:rPr>
            </a:br>
            <a:r>
              <a:rPr lang="de-DE" sz="2800" dirty="0">
                <a:latin typeface="+mj-lt"/>
                <a:cs typeface="+mn-cs"/>
              </a:rPr>
              <a:t>Verstanden heißt nicht auch einverstanden. </a:t>
            </a:r>
            <a:br>
              <a:rPr lang="de-DE" sz="2800" dirty="0">
                <a:latin typeface="+mj-lt"/>
                <a:cs typeface="+mn-cs"/>
              </a:rPr>
            </a:br>
            <a:r>
              <a:rPr lang="de-DE" sz="2800" dirty="0">
                <a:latin typeface="+mj-lt"/>
                <a:cs typeface="+mn-cs"/>
              </a:rPr>
              <a:t>Einverstanden heißt nicht auch angewandt.</a:t>
            </a:r>
          </a:p>
          <a:p>
            <a:pPr>
              <a:defRPr/>
            </a:pPr>
            <a:br>
              <a:rPr lang="de-DE" sz="1100" dirty="0">
                <a:latin typeface="+mj-lt"/>
                <a:cs typeface="+mn-cs"/>
              </a:rPr>
            </a:br>
            <a:r>
              <a:rPr lang="de-DE" sz="2800" dirty="0">
                <a:latin typeface="+mj-lt"/>
                <a:cs typeface="+mn-cs"/>
              </a:rPr>
              <a:t>Angewandt heißt nicht auch beibehalten.</a:t>
            </a:r>
          </a:p>
        </p:txBody>
      </p:sp>
      <p:sp>
        <p:nvSpPr>
          <p:cNvPr id="5" name="Textfeld 4"/>
          <p:cNvSpPr txBox="1">
            <a:spLocks noChangeArrowheads="1"/>
          </p:cNvSpPr>
          <p:nvPr/>
        </p:nvSpPr>
        <p:spPr bwMode="auto">
          <a:xfrm>
            <a:off x="574540" y="5429250"/>
            <a:ext cx="11007860" cy="492443"/>
          </a:xfrm>
          <a:prstGeom prst="rect">
            <a:avLst/>
          </a:prstGeom>
          <a:noFill/>
          <a:ln w="9525">
            <a:noFill/>
            <a:miter lim="800000"/>
            <a:headEnd/>
            <a:tailEnd/>
          </a:ln>
        </p:spPr>
        <p:txBody>
          <a:bodyPr wrap="square">
            <a:spAutoFit/>
          </a:bodyPr>
          <a:lstStyle/>
          <a:p>
            <a:pPr algn="ctr">
              <a:defRPr/>
            </a:pPr>
            <a:r>
              <a:rPr lang="de-DE" sz="2600" b="1" dirty="0">
                <a:latin typeface="+mj-lt"/>
                <a:cs typeface="+mn-cs"/>
              </a:rPr>
              <a:t>Vergewissern Sie sich immer, wieweit Ihr Gegenüber bereits ist.</a:t>
            </a:r>
          </a:p>
        </p:txBody>
      </p:sp>
      <p:sp>
        <p:nvSpPr>
          <p:cNvPr id="6" name="Foliennummernplatzhalter 5"/>
          <p:cNvSpPr>
            <a:spLocks noGrp="1"/>
          </p:cNvSpPr>
          <p:nvPr>
            <p:ph type="sldNum" sz="quarter" idx="12"/>
          </p:nvPr>
        </p:nvSpPr>
        <p:spPr/>
        <p:txBody>
          <a:bodyPr/>
          <a:lstStyle/>
          <a:p>
            <a:pPr>
              <a:defRPr/>
            </a:pPr>
            <a:fld id="{A1B8FEF4-C255-4B34-91FC-2475FE37464D}" type="slidenum">
              <a:rPr lang="de-DE" smtClean="0"/>
              <a:pPr>
                <a:defRPr/>
              </a:pPr>
              <a:t>24</a:t>
            </a:fld>
            <a:endParaRPr lang="de-DE"/>
          </a:p>
        </p:txBody>
      </p:sp>
      <p:sp>
        <p:nvSpPr>
          <p:cNvPr id="7" name="Fußzeilenplatzhalter 6"/>
          <p:cNvSpPr>
            <a:spLocks noGrp="1"/>
          </p:cNvSpPr>
          <p:nvPr>
            <p:ph type="ftr" sz="quarter" idx="11"/>
          </p:nvPr>
        </p:nvSpPr>
        <p:spPr/>
        <p:txBody>
          <a:bodyPr/>
          <a:lstStyle/>
          <a:p>
            <a:pPr>
              <a:defRPr/>
            </a:pPr>
            <a:r>
              <a:rPr lang="de-DE"/>
              <a:t>Bernhard Peitz, Quelle ZAWiW Universität Ulm</a:t>
            </a:r>
          </a:p>
        </p:txBody>
      </p:sp>
      <p:sp>
        <p:nvSpPr>
          <p:cNvPr id="8" name="Datumsplatzhalter 7"/>
          <p:cNvSpPr>
            <a:spLocks noGrp="1"/>
          </p:cNvSpPr>
          <p:nvPr>
            <p:ph type="dt" sz="quarter" idx="10"/>
          </p:nvPr>
        </p:nvSpPr>
        <p:spPr/>
        <p:txBody>
          <a:bodyPr/>
          <a:lstStyle/>
          <a:p>
            <a:pPr>
              <a:defRPr/>
            </a:pPr>
            <a:r>
              <a:rPr lang="de-DE"/>
              <a:t>27.03.2010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623392" y="980728"/>
            <a:ext cx="8313018" cy="648072"/>
          </a:xfrm>
        </p:spPr>
        <p:txBody>
          <a:bodyPr/>
          <a:lstStyle/>
          <a:p>
            <a:r>
              <a:rPr lang="de-DE" sz="4000" b="1" dirty="0"/>
              <a:t>Der Ratschlag und die (Selbst)Hilfe</a:t>
            </a:r>
          </a:p>
        </p:txBody>
      </p:sp>
      <p:sp>
        <p:nvSpPr>
          <p:cNvPr id="14339" name="Inhaltsplatzhalter 2"/>
          <p:cNvSpPr>
            <a:spLocks noGrp="1"/>
          </p:cNvSpPr>
          <p:nvPr>
            <p:ph idx="1"/>
          </p:nvPr>
        </p:nvSpPr>
        <p:spPr>
          <a:xfrm>
            <a:off x="623392" y="1988840"/>
            <a:ext cx="11017223" cy="3246437"/>
          </a:xfrm>
        </p:spPr>
        <p:txBody>
          <a:bodyPr/>
          <a:lstStyle/>
          <a:p>
            <a:pPr marL="0" indent="0">
              <a:buNone/>
              <a:defRPr/>
            </a:pPr>
            <a:r>
              <a:rPr lang="de-DE" dirty="0">
                <a:latin typeface="+mj-lt"/>
              </a:rPr>
              <a:t>Ein Ratschlag ist immer ein Schlag, vor allem wenn er zu spät kommt.</a:t>
            </a:r>
            <a:br>
              <a:rPr lang="de-DE" dirty="0">
                <a:latin typeface="+mj-lt"/>
              </a:rPr>
            </a:br>
            <a:endParaRPr lang="de-DE" sz="1050" dirty="0">
              <a:latin typeface="+mj-lt"/>
            </a:endParaRPr>
          </a:p>
          <a:p>
            <a:pPr marL="0" indent="0">
              <a:buNone/>
              <a:defRPr/>
            </a:pPr>
            <a:r>
              <a:rPr lang="de-DE" dirty="0">
                <a:latin typeface="+mj-lt"/>
              </a:rPr>
              <a:t>Der Weg zur Selbsterkenntnis heißt, Vergleichsmöglichkeiten haben.</a:t>
            </a:r>
            <a:br>
              <a:rPr lang="de-DE" dirty="0">
                <a:latin typeface="+mj-lt"/>
              </a:rPr>
            </a:br>
            <a:endParaRPr lang="de-DE" sz="1050" dirty="0">
              <a:latin typeface="+mj-lt"/>
            </a:endParaRPr>
          </a:p>
          <a:p>
            <a:pPr marL="0" indent="0">
              <a:buNone/>
              <a:defRPr/>
            </a:pPr>
            <a:r>
              <a:rPr lang="de-DE" dirty="0">
                <a:latin typeface="+mj-lt"/>
              </a:rPr>
              <a:t>Der Weg zur Selbstständigkeit heißt, selber machen.</a:t>
            </a:r>
            <a:br>
              <a:rPr lang="de-DE" dirty="0">
                <a:latin typeface="+mj-lt"/>
              </a:rPr>
            </a:br>
            <a:endParaRPr lang="de-DE" dirty="0">
              <a:latin typeface="+mj-lt"/>
            </a:endParaRPr>
          </a:p>
          <a:p>
            <a:pPr marL="0" indent="0">
              <a:buNone/>
              <a:defRPr/>
            </a:pPr>
            <a:endParaRPr lang="de-DE" dirty="0">
              <a:latin typeface="+mj-lt"/>
            </a:endParaRPr>
          </a:p>
          <a:p>
            <a:pPr marL="0" indent="0">
              <a:buNone/>
              <a:defRPr/>
            </a:pPr>
            <a:r>
              <a:rPr lang="de-DE" b="1" dirty="0">
                <a:latin typeface="+mj-lt"/>
              </a:rPr>
              <a:t>Und für den Berater heißt es?</a:t>
            </a:r>
          </a:p>
        </p:txBody>
      </p:sp>
      <p:sp>
        <p:nvSpPr>
          <p:cNvPr id="4" name="Foliennummernplatzhalter 3"/>
          <p:cNvSpPr>
            <a:spLocks noGrp="1"/>
          </p:cNvSpPr>
          <p:nvPr>
            <p:ph type="sldNum" sz="quarter" idx="12"/>
          </p:nvPr>
        </p:nvSpPr>
        <p:spPr/>
        <p:txBody>
          <a:bodyPr/>
          <a:lstStyle/>
          <a:p>
            <a:pPr>
              <a:defRPr/>
            </a:pPr>
            <a:fld id="{32968ECE-6CCF-46E9-9C17-492E056A5EFB}" type="slidenum">
              <a:rPr lang="de-DE" smtClean="0"/>
              <a:pPr>
                <a:defRPr/>
              </a:pPr>
              <a:t>25</a:t>
            </a:fld>
            <a:endParaRPr lang="de-DE"/>
          </a:p>
        </p:txBody>
      </p:sp>
      <p:sp>
        <p:nvSpPr>
          <p:cNvPr id="5" name="Fußzeilenplatzhalter 4"/>
          <p:cNvSpPr>
            <a:spLocks noGrp="1"/>
          </p:cNvSpPr>
          <p:nvPr>
            <p:ph type="ftr" sz="quarter" idx="11"/>
          </p:nvPr>
        </p:nvSpPr>
        <p:spPr/>
        <p:txBody>
          <a:bodyPr/>
          <a:lstStyle/>
          <a:p>
            <a:pPr>
              <a:defRPr/>
            </a:pPr>
            <a:r>
              <a:rPr lang="de-DE" dirty="0"/>
              <a:t>Bernhard Peitz, Quelle </a:t>
            </a:r>
            <a:r>
              <a:rPr lang="de-DE" dirty="0" err="1"/>
              <a:t>ZAWiW</a:t>
            </a:r>
            <a:r>
              <a:rPr lang="de-DE" dirty="0"/>
              <a:t> Universität Ulm</a:t>
            </a:r>
          </a:p>
        </p:txBody>
      </p:sp>
      <p:sp>
        <p:nvSpPr>
          <p:cNvPr id="6" name="Datumsplatzhalter 5"/>
          <p:cNvSpPr>
            <a:spLocks noGrp="1"/>
          </p:cNvSpPr>
          <p:nvPr>
            <p:ph type="dt" sz="quarter" idx="10"/>
          </p:nvPr>
        </p:nvSpPr>
        <p:spPr/>
        <p:txBody>
          <a:bodyPr/>
          <a:lstStyle/>
          <a:p>
            <a:pPr>
              <a:defRPr/>
            </a:pPr>
            <a:r>
              <a:rPr lang="de-DE" dirty="0"/>
              <a:t>27.03.2010</a:t>
            </a:r>
          </a:p>
        </p:txBody>
      </p:sp>
      <p:sp>
        <p:nvSpPr>
          <p:cNvPr id="7" name="Rechteck 6"/>
          <p:cNvSpPr/>
          <p:nvPr/>
        </p:nvSpPr>
        <p:spPr>
          <a:xfrm>
            <a:off x="5375920" y="4593059"/>
            <a:ext cx="4244975" cy="492125"/>
          </a:xfrm>
          <a:prstGeom prst="rect">
            <a:avLst/>
          </a:prstGeom>
        </p:spPr>
        <p:txBody>
          <a:bodyPr wrap="none">
            <a:spAutoFit/>
          </a:bodyPr>
          <a:lstStyle/>
          <a:p>
            <a:pPr>
              <a:defRPr/>
            </a:pPr>
            <a:r>
              <a:rPr lang="de-DE" sz="2600" b="1" dirty="0">
                <a:latin typeface="+mn-lt"/>
                <a:cs typeface="+mn-cs"/>
              </a:rPr>
              <a:t>Finger weg von de´ Knöpf.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623392" y="908720"/>
            <a:ext cx="6257925" cy="720080"/>
          </a:xfrm>
        </p:spPr>
        <p:txBody>
          <a:bodyPr/>
          <a:lstStyle/>
          <a:p>
            <a:r>
              <a:rPr lang="de-DE" sz="4000" b="1" dirty="0"/>
              <a:t>Das Konfliktmanagement</a:t>
            </a:r>
          </a:p>
        </p:txBody>
      </p:sp>
      <p:sp>
        <p:nvSpPr>
          <p:cNvPr id="15363" name="Inhaltsplatzhalter 2"/>
          <p:cNvSpPr>
            <a:spLocks noGrp="1"/>
          </p:cNvSpPr>
          <p:nvPr>
            <p:ph idx="1"/>
          </p:nvPr>
        </p:nvSpPr>
        <p:spPr>
          <a:xfrm>
            <a:off x="623392" y="1903834"/>
            <a:ext cx="11186913" cy="3181350"/>
          </a:xfrm>
        </p:spPr>
        <p:txBody>
          <a:bodyPr/>
          <a:lstStyle/>
          <a:p>
            <a:r>
              <a:rPr lang="de-DE" dirty="0">
                <a:latin typeface="+mj-lt"/>
              </a:rPr>
              <a:t>Persönliche Probleme haben Vorrang vor technischen. </a:t>
            </a:r>
            <a:br>
              <a:rPr lang="de-DE" dirty="0">
                <a:latin typeface="+mj-lt"/>
              </a:rPr>
            </a:br>
            <a:r>
              <a:rPr lang="de-DE" dirty="0">
                <a:latin typeface="+mj-lt"/>
              </a:rPr>
              <a:t>Wenn Sie merken, dass etwas nicht stimmt, dann sprechen Sie es an!</a:t>
            </a:r>
          </a:p>
          <a:p>
            <a:r>
              <a:rPr lang="de-DE" dirty="0">
                <a:latin typeface="+mj-lt"/>
              </a:rPr>
              <a:t>Stellen Sie sachlich die Tatsachen fest und sagen Sie was Sie gerade fühlen.</a:t>
            </a:r>
          </a:p>
          <a:p>
            <a:r>
              <a:rPr lang="de-DE" dirty="0">
                <a:latin typeface="+mj-lt"/>
              </a:rPr>
              <a:t>Fragen Sie nach, </a:t>
            </a:r>
            <a:r>
              <a:rPr lang="de-DE" b="1" dirty="0">
                <a:latin typeface="+mj-lt"/>
              </a:rPr>
              <a:t>was Sie tun können</a:t>
            </a:r>
            <a:r>
              <a:rPr lang="de-DE" dirty="0">
                <a:latin typeface="+mj-lt"/>
              </a:rPr>
              <a:t>, um die Situation nachhaltig zu verbessern.</a:t>
            </a:r>
          </a:p>
          <a:p>
            <a:endParaRPr lang="de-DE" dirty="0"/>
          </a:p>
        </p:txBody>
      </p:sp>
      <p:sp>
        <p:nvSpPr>
          <p:cNvPr id="15364" name="Rechteck 4"/>
          <p:cNvSpPr>
            <a:spLocks noChangeArrowheads="1"/>
          </p:cNvSpPr>
          <p:nvPr/>
        </p:nvSpPr>
        <p:spPr bwMode="auto">
          <a:xfrm>
            <a:off x="669727" y="5085185"/>
            <a:ext cx="10754865" cy="492443"/>
          </a:xfrm>
          <a:prstGeom prst="rect">
            <a:avLst/>
          </a:prstGeom>
          <a:noFill/>
          <a:ln w="9525">
            <a:noFill/>
            <a:miter lim="800000"/>
            <a:headEnd/>
            <a:tailEnd/>
          </a:ln>
        </p:spPr>
        <p:txBody>
          <a:bodyPr wrap="square">
            <a:spAutoFit/>
          </a:bodyPr>
          <a:lstStyle/>
          <a:p>
            <a:pPr algn="ctr">
              <a:defRPr/>
            </a:pPr>
            <a:r>
              <a:rPr lang="de-DE" sz="2600" b="1" dirty="0">
                <a:latin typeface="+mj-lt"/>
                <a:cs typeface="+mn-cs"/>
              </a:rPr>
              <a:t>Vermeiden Sie jegliche Form von Vorwurf oder Unterstellung.</a:t>
            </a:r>
          </a:p>
        </p:txBody>
      </p:sp>
      <p:sp>
        <p:nvSpPr>
          <p:cNvPr id="5" name="Foliennummernplatzhalter 4"/>
          <p:cNvSpPr>
            <a:spLocks noGrp="1"/>
          </p:cNvSpPr>
          <p:nvPr>
            <p:ph type="sldNum" sz="quarter" idx="12"/>
          </p:nvPr>
        </p:nvSpPr>
        <p:spPr/>
        <p:txBody>
          <a:bodyPr/>
          <a:lstStyle/>
          <a:p>
            <a:pPr>
              <a:defRPr/>
            </a:pPr>
            <a:fld id="{FDA6B575-39AB-4896-BCDF-7E5925E3E2BE}" type="slidenum">
              <a:rPr lang="de-DE" smtClean="0"/>
              <a:pPr>
                <a:defRPr/>
              </a:pPr>
              <a:t>26</a:t>
            </a:fld>
            <a:endParaRPr lang="de-DE"/>
          </a:p>
        </p:txBody>
      </p:sp>
      <p:sp>
        <p:nvSpPr>
          <p:cNvPr id="6" name="Fußzeilenplatzhalter 5"/>
          <p:cNvSpPr>
            <a:spLocks noGrp="1"/>
          </p:cNvSpPr>
          <p:nvPr>
            <p:ph type="ftr" sz="quarter" idx="11"/>
          </p:nvPr>
        </p:nvSpPr>
        <p:spPr>
          <a:xfrm>
            <a:off x="4367808" y="6381329"/>
            <a:ext cx="5119688" cy="365125"/>
          </a:xfrm>
        </p:spPr>
        <p:txBody>
          <a:bodyPr/>
          <a:lstStyle/>
          <a:p>
            <a:pPr>
              <a:defRPr/>
            </a:pPr>
            <a:r>
              <a:rPr lang="de-DE"/>
              <a:t>Bernhard Peitz, Quelle ZAWiW Universität Ulm</a:t>
            </a:r>
          </a:p>
        </p:txBody>
      </p:sp>
      <p:sp>
        <p:nvSpPr>
          <p:cNvPr id="7" name="Datumsplatzhalter 6"/>
          <p:cNvSpPr>
            <a:spLocks noGrp="1"/>
          </p:cNvSpPr>
          <p:nvPr>
            <p:ph type="dt" sz="quarter" idx="10"/>
          </p:nvPr>
        </p:nvSpPr>
        <p:spPr/>
        <p:txBody>
          <a:bodyPr/>
          <a:lstStyle/>
          <a:p>
            <a:pPr>
              <a:defRPr/>
            </a:pPr>
            <a:r>
              <a:rPr lang="de-DE"/>
              <a:t>27.03.2010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15364">
                                            <p:txEl>
                                              <p:pRg st="0" end="0"/>
                                            </p:txEl>
                                          </p:spTgt>
                                        </p:tgtEl>
                                        <p:attrNameLst>
                                          <p:attrName>style.visibility</p:attrName>
                                        </p:attrNameLst>
                                      </p:cBhvr>
                                      <p:to>
                                        <p:strVal val="visible"/>
                                      </p:to>
                                    </p:set>
                                    <p:anim calcmode="lin" valueType="num">
                                      <p:cBhvr>
                                        <p:cTn id="15" dur="1000" fill="hold"/>
                                        <p:tgtEl>
                                          <p:spTgt spid="15364">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15364">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53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23392" y="908720"/>
            <a:ext cx="4953000" cy="576064"/>
          </a:xfrm>
        </p:spPr>
        <p:txBody>
          <a:bodyPr/>
          <a:lstStyle/>
          <a:p>
            <a:pPr eaLnBrk="1" hangingPunct="1"/>
            <a:r>
              <a:rPr lang="de-DE" sz="4000" b="1" dirty="0"/>
              <a:t>Der Abschluss</a:t>
            </a:r>
            <a:endParaRPr lang="de-DE" sz="3200" b="1" dirty="0"/>
          </a:p>
        </p:txBody>
      </p:sp>
      <p:sp>
        <p:nvSpPr>
          <p:cNvPr id="16387" name="Rectangle 3"/>
          <p:cNvSpPr>
            <a:spLocks noGrp="1" noChangeArrowheads="1"/>
          </p:cNvSpPr>
          <p:nvPr>
            <p:ph type="body" idx="1"/>
          </p:nvPr>
        </p:nvSpPr>
        <p:spPr>
          <a:xfrm>
            <a:off x="623392" y="1916832"/>
            <a:ext cx="10950748" cy="1296144"/>
          </a:xfrm>
        </p:spPr>
        <p:txBody>
          <a:bodyPr/>
          <a:lstStyle/>
          <a:p>
            <a:pPr marL="0" indent="0" eaLnBrk="1" hangingPunct="1">
              <a:buNone/>
              <a:defRPr/>
            </a:pPr>
            <a:r>
              <a:rPr lang="de-DE" b="1" dirty="0">
                <a:latin typeface="+mj-lt"/>
              </a:rPr>
              <a:t>Am Schluss Zeit nehmen, um das Gesprächsergebnis und die Zufriedenheit abzufragen.</a:t>
            </a:r>
          </a:p>
        </p:txBody>
      </p:sp>
      <p:pic>
        <p:nvPicPr>
          <p:cNvPr id="17412" name="Picture 6" descr="a_oldie1"/>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6129105" y="2564904"/>
            <a:ext cx="5367495" cy="388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4"/>
          <p:cNvSpPr>
            <a:spLocks noGrp="1"/>
          </p:cNvSpPr>
          <p:nvPr>
            <p:ph type="sldNum" sz="quarter" idx="12"/>
          </p:nvPr>
        </p:nvSpPr>
        <p:spPr/>
        <p:txBody>
          <a:bodyPr/>
          <a:lstStyle/>
          <a:p>
            <a:pPr>
              <a:defRPr/>
            </a:pPr>
            <a:fld id="{93BBAF08-CF6C-48BE-B2F9-58E136486D71}" type="slidenum">
              <a:rPr lang="de-DE" smtClean="0"/>
              <a:pPr>
                <a:defRPr/>
              </a:pPr>
              <a:t>27</a:t>
            </a:fld>
            <a:endParaRPr lang="de-DE"/>
          </a:p>
        </p:txBody>
      </p:sp>
      <p:sp>
        <p:nvSpPr>
          <p:cNvPr id="6" name="Fußzeilenplatzhalter 5"/>
          <p:cNvSpPr>
            <a:spLocks noGrp="1"/>
          </p:cNvSpPr>
          <p:nvPr>
            <p:ph type="ftr" sz="quarter" idx="11"/>
          </p:nvPr>
        </p:nvSpPr>
        <p:spPr/>
        <p:txBody>
          <a:bodyPr/>
          <a:lstStyle/>
          <a:p>
            <a:pPr>
              <a:defRPr/>
            </a:pPr>
            <a:r>
              <a:rPr lang="de-DE"/>
              <a:t>Bernhard Peitz, Quelle ZAWiW Universität Ulm</a:t>
            </a:r>
          </a:p>
        </p:txBody>
      </p:sp>
      <p:sp>
        <p:nvSpPr>
          <p:cNvPr id="7" name="Datumsplatzhalter 6"/>
          <p:cNvSpPr>
            <a:spLocks noGrp="1"/>
          </p:cNvSpPr>
          <p:nvPr>
            <p:ph type="dt" sz="quarter" idx="10"/>
          </p:nvPr>
        </p:nvSpPr>
        <p:spPr/>
        <p:txBody>
          <a:bodyPr/>
          <a:lstStyle/>
          <a:p>
            <a:pPr>
              <a:defRPr/>
            </a:pPr>
            <a:r>
              <a:rPr lang="de-DE"/>
              <a:t>27.03.2010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623392" y="771551"/>
            <a:ext cx="7033963" cy="857249"/>
          </a:xfrm>
        </p:spPr>
        <p:txBody>
          <a:bodyPr/>
          <a:lstStyle/>
          <a:p>
            <a:r>
              <a:rPr lang="de-DE" sz="4000" b="1" dirty="0"/>
              <a:t>Das Berater- und Trainerprofil</a:t>
            </a:r>
          </a:p>
        </p:txBody>
      </p:sp>
      <p:pic>
        <p:nvPicPr>
          <p:cNvPr id="18435" name="Picture 4" descr="C:\Dokumente und Einstellungen\Peitz\Lokale Einstellungen\Temporary Internet Files\Content.IE5\I1M4SSB6\MCj0437041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681" y="3280717"/>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lipse 4"/>
          <p:cNvSpPr/>
          <p:nvPr/>
        </p:nvSpPr>
        <p:spPr bwMode="auto">
          <a:xfrm>
            <a:off x="2711624" y="1923393"/>
            <a:ext cx="5143536" cy="3500462"/>
          </a:xfrm>
          <a:prstGeom prst="ellipse">
            <a:avLst/>
          </a:prstGeom>
          <a:solidFill>
            <a:schemeClr val="bg2">
              <a:lumMod val="40000"/>
              <a:lumOff val="60000"/>
              <a:alpha val="48000"/>
            </a:schemeClr>
          </a:solidFill>
          <a:ln w="12700" cap="flat" cmpd="sng" algn="ctr">
            <a:solidFill>
              <a:schemeClr val="tx1"/>
            </a:solidFill>
            <a:prstDash val="solid"/>
            <a:round/>
            <a:headEnd type="none" w="sm" len="sm"/>
            <a:tailEnd type="none" w="sm" len="sm"/>
          </a:ln>
          <a:effectLst>
            <a:outerShdw blurRad="50800" dist="38100" dir="10800000" algn="r" rotWithShape="0">
              <a:prstClr val="black">
                <a:alpha val="40000"/>
              </a:prstClr>
            </a:outerShdw>
          </a:effectLst>
          <a:scene3d>
            <a:camera prst="isometricOffAxis1Top"/>
            <a:lightRig rig="threePt" dir="t"/>
          </a:scene3d>
        </p:spPr>
        <p:txBody>
          <a:bodyPr wrap="none"/>
          <a:lstStyle/>
          <a:p>
            <a:pPr>
              <a:defRPr/>
            </a:pPr>
            <a:endParaRPr lang="de-DE">
              <a:cs typeface="+mn-cs"/>
            </a:endParaRPr>
          </a:p>
        </p:txBody>
      </p:sp>
      <p:sp>
        <p:nvSpPr>
          <p:cNvPr id="18437" name="Abgerundete rechteckige Legende 5"/>
          <p:cNvSpPr>
            <a:spLocks noChangeArrowheads="1"/>
          </p:cNvSpPr>
          <p:nvPr/>
        </p:nvSpPr>
        <p:spPr bwMode="auto">
          <a:xfrm>
            <a:off x="5711994" y="2060848"/>
            <a:ext cx="1834435" cy="500062"/>
          </a:xfrm>
          <a:prstGeom prst="wedgeRoundRectCallout">
            <a:avLst>
              <a:gd name="adj1" fmla="val -23588"/>
              <a:gd name="adj2" fmla="val 173433"/>
              <a:gd name="adj3" fmla="val 16667"/>
            </a:avLst>
          </a:prstGeom>
          <a:solidFill>
            <a:schemeClr val="accent1"/>
          </a:solidFill>
          <a:ln w="12700" algn="ctr">
            <a:solidFill>
              <a:schemeClr val="tx1"/>
            </a:solidFill>
            <a:round/>
            <a:headEnd type="none" w="sm" len="sm"/>
            <a:tailEnd type="none" w="sm" len="sm"/>
          </a:ln>
        </p:spPr>
        <p:txBody>
          <a:bodyPr wrap="none"/>
          <a:lstStyle/>
          <a:p>
            <a:r>
              <a:rPr lang="de-DE" sz="2000" dirty="0">
                <a:solidFill>
                  <a:schemeClr val="bg1"/>
                </a:solidFill>
              </a:rPr>
              <a:t>kommunikativ</a:t>
            </a:r>
          </a:p>
        </p:txBody>
      </p:sp>
      <p:sp>
        <p:nvSpPr>
          <p:cNvPr id="18438" name="Abgerundete rechteckige Legende 7"/>
          <p:cNvSpPr>
            <a:spLocks noChangeArrowheads="1"/>
          </p:cNvSpPr>
          <p:nvPr/>
        </p:nvSpPr>
        <p:spPr bwMode="auto">
          <a:xfrm>
            <a:off x="7125981" y="2707594"/>
            <a:ext cx="1571624" cy="385780"/>
          </a:xfrm>
          <a:prstGeom prst="wedgeRoundRectCallout">
            <a:avLst>
              <a:gd name="adj1" fmla="val -21108"/>
              <a:gd name="adj2" fmla="val 162973"/>
              <a:gd name="adj3" fmla="val 16667"/>
            </a:avLst>
          </a:prstGeom>
          <a:solidFill>
            <a:schemeClr val="accent1"/>
          </a:solidFill>
          <a:ln w="12700" algn="ctr">
            <a:solidFill>
              <a:schemeClr val="tx1"/>
            </a:solidFill>
            <a:round/>
            <a:headEnd type="none" w="sm" len="sm"/>
            <a:tailEnd type="none" w="sm" len="sm"/>
          </a:ln>
        </p:spPr>
        <p:txBody>
          <a:bodyPr wrap="none"/>
          <a:lstStyle/>
          <a:p>
            <a:r>
              <a:rPr lang="de-DE" sz="2000" dirty="0">
                <a:solidFill>
                  <a:schemeClr val="bg1"/>
                </a:solidFill>
              </a:rPr>
              <a:t>sachkundig</a:t>
            </a:r>
          </a:p>
        </p:txBody>
      </p:sp>
      <p:sp>
        <p:nvSpPr>
          <p:cNvPr id="18439" name="Abgerundete rechteckige Legende 8"/>
          <p:cNvSpPr>
            <a:spLocks noChangeArrowheads="1"/>
          </p:cNvSpPr>
          <p:nvPr/>
        </p:nvSpPr>
        <p:spPr bwMode="auto">
          <a:xfrm>
            <a:off x="3143672" y="2352031"/>
            <a:ext cx="1944216" cy="500048"/>
          </a:xfrm>
          <a:prstGeom prst="wedgeRoundRectCallout">
            <a:avLst>
              <a:gd name="adj1" fmla="val 20262"/>
              <a:gd name="adj2" fmla="val 141762"/>
              <a:gd name="adj3" fmla="val 16667"/>
            </a:avLst>
          </a:prstGeom>
          <a:solidFill>
            <a:schemeClr val="accent1"/>
          </a:solidFill>
          <a:ln w="12700" algn="ctr">
            <a:solidFill>
              <a:schemeClr val="tx1"/>
            </a:solidFill>
            <a:round/>
            <a:headEnd type="none" w="sm" len="sm"/>
            <a:tailEnd type="none" w="sm" len="sm"/>
          </a:ln>
        </p:spPr>
        <p:txBody>
          <a:bodyPr wrap="none"/>
          <a:lstStyle/>
          <a:p>
            <a:r>
              <a:rPr lang="de-DE" sz="2000" dirty="0">
                <a:solidFill>
                  <a:schemeClr val="bg1"/>
                </a:solidFill>
              </a:rPr>
              <a:t>verständnisvoll</a:t>
            </a:r>
          </a:p>
        </p:txBody>
      </p:sp>
      <p:sp>
        <p:nvSpPr>
          <p:cNvPr id="18440" name="Abgerundete rechteckige Legende 9"/>
          <p:cNvSpPr>
            <a:spLocks noChangeArrowheads="1"/>
          </p:cNvSpPr>
          <p:nvPr/>
        </p:nvSpPr>
        <p:spPr bwMode="auto">
          <a:xfrm>
            <a:off x="1997290" y="2990821"/>
            <a:ext cx="1432035" cy="500063"/>
          </a:xfrm>
          <a:prstGeom prst="wedgeRoundRectCallout">
            <a:avLst>
              <a:gd name="adj1" fmla="val 19333"/>
              <a:gd name="adj2" fmla="val 117162"/>
              <a:gd name="adj3" fmla="val 16667"/>
            </a:avLst>
          </a:prstGeom>
          <a:solidFill>
            <a:schemeClr val="accent1"/>
          </a:solidFill>
          <a:ln w="12700" algn="ctr">
            <a:solidFill>
              <a:schemeClr val="tx1"/>
            </a:solidFill>
            <a:round/>
            <a:headEnd type="none" w="sm" len="sm"/>
            <a:tailEnd type="none" w="sm" len="sm"/>
          </a:ln>
        </p:spPr>
        <p:txBody>
          <a:bodyPr wrap="none"/>
          <a:lstStyle/>
          <a:p>
            <a:r>
              <a:rPr lang="de-DE" sz="2000" dirty="0">
                <a:solidFill>
                  <a:schemeClr val="bg1"/>
                </a:solidFill>
              </a:rPr>
              <a:t>freundlich</a:t>
            </a:r>
          </a:p>
        </p:txBody>
      </p:sp>
      <p:sp>
        <p:nvSpPr>
          <p:cNvPr id="18441" name="Abgerundete rechteckige Legende 10"/>
          <p:cNvSpPr>
            <a:spLocks noChangeArrowheads="1"/>
          </p:cNvSpPr>
          <p:nvPr/>
        </p:nvSpPr>
        <p:spPr bwMode="auto">
          <a:xfrm>
            <a:off x="5286870" y="3275299"/>
            <a:ext cx="1642934" cy="428625"/>
          </a:xfrm>
          <a:prstGeom prst="wedgeRoundRectCallout">
            <a:avLst>
              <a:gd name="adj1" fmla="val 17089"/>
              <a:gd name="adj2" fmla="val 121589"/>
              <a:gd name="adj3" fmla="val 16667"/>
            </a:avLst>
          </a:prstGeom>
          <a:solidFill>
            <a:schemeClr val="accent1"/>
          </a:solidFill>
          <a:ln w="12700" algn="ctr">
            <a:solidFill>
              <a:schemeClr val="tx1"/>
            </a:solidFill>
            <a:round/>
            <a:headEnd type="none" w="sm" len="sm"/>
            <a:tailEnd type="none" w="sm" len="sm"/>
          </a:ln>
        </p:spPr>
        <p:txBody>
          <a:bodyPr wrap="none"/>
          <a:lstStyle/>
          <a:p>
            <a:r>
              <a:rPr lang="de-DE" sz="2000" dirty="0">
                <a:solidFill>
                  <a:schemeClr val="bg1"/>
                </a:solidFill>
              </a:rPr>
              <a:t>zielorientiert</a:t>
            </a:r>
          </a:p>
        </p:txBody>
      </p:sp>
      <p:sp>
        <p:nvSpPr>
          <p:cNvPr id="18442" name="Abgerundete rechteckige Legende 11"/>
          <p:cNvSpPr>
            <a:spLocks noChangeArrowheads="1"/>
          </p:cNvSpPr>
          <p:nvPr/>
        </p:nvSpPr>
        <p:spPr bwMode="auto">
          <a:xfrm>
            <a:off x="3262746" y="3566131"/>
            <a:ext cx="1571624" cy="428626"/>
          </a:xfrm>
          <a:prstGeom prst="wedgeRoundRectCallout">
            <a:avLst>
              <a:gd name="adj1" fmla="val 20009"/>
              <a:gd name="adj2" fmla="val 98313"/>
              <a:gd name="adj3" fmla="val 16667"/>
            </a:avLst>
          </a:prstGeom>
          <a:solidFill>
            <a:schemeClr val="accent1"/>
          </a:solidFill>
          <a:ln w="12700" algn="ctr">
            <a:solidFill>
              <a:schemeClr val="tx1"/>
            </a:solidFill>
            <a:round/>
            <a:headEnd type="none" w="sm" len="sm"/>
            <a:tailEnd type="none" w="sm" len="sm"/>
          </a:ln>
        </p:spPr>
        <p:txBody>
          <a:bodyPr wrap="none"/>
          <a:lstStyle/>
          <a:p>
            <a:r>
              <a:rPr lang="de-DE" sz="2000" dirty="0">
                <a:solidFill>
                  <a:schemeClr val="bg1"/>
                </a:solidFill>
              </a:rPr>
              <a:t>konsequent</a:t>
            </a:r>
          </a:p>
        </p:txBody>
      </p:sp>
      <p:sp>
        <p:nvSpPr>
          <p:cNvPr id="13" name="Textfeld 12"/>
          <p:cNvSpPr txBox="1">
            <a:spLocks noChangeArrowheads="1"/>
          </p:cNvSpPr>
          <p:nvPr/>
        </p:nvSpPr>
        <p:spPr bwMode="auto">
          <a:xfrm>
            <a:off x="616604" y="5570539"/>
            <a:ext cx="10802935" cy="523220"/>
          </a:xfrm>
          <a:prstGeom prst="rect">
            <a:avLst/>
          </a:prstGeom>
          <a:noFill/>
          <a:ln w="9525">
            <a:noFill/>
            <a:miter lim="800000"/>
            <a:headEnd/>
            <a:tailEnd/>
          </a:ln>
        </p:spPr>
        <p:txBody>
          <a:bodyPr wrap="square">
            <a:spAutoFit/>
          </a:bodyPr>
          <a:lstStyle/>
          <a:p>
            <a:pPr algn="ctr">
              <a:defRPr/>
            </a:pPr>
            <a:r>
              <a:rPr lang="de-DE" sz="2800" b="1" dirty="0">
                <a:latin typeface="+mj-lt"/>
                <a:cs typeface="+mn-cs"/>
              </a:rPr>
              <a:t>In der Summe müssen die Eigenschaften ausgewogen sein.</a:t>
            </a:r>
          </a:p>
        </p:txBody>
      </p:sp>
      <p:sp>
        <p:nvSpPr>
          <p:cNvPr id="14" name="Foliennummernplatzhalter 13"/>
          <p:cNvSpPr>
            <a:spLocks noGrp="1"/>
          </p:cNvSpPr>
          <p:nvPr>
            <p:ph type="sldNum" sz="quarter" idx="12"/>
          </p:nvPr>
        </p:nvSpPr>
        <p:spPr/>
        <p:txBody>
          <a:bodyPr/>
          <a:lstStyle/>
          <a:p>
            <a:pPr>
              <a:defRPr/>
            </a:pPr>
            <a:fld id="{B96C2C10-4E1B-45BA-99D1-D209E2D5B2A2}" type="slidenum">
              <a:rPr lang="de-DE" smtClean="0"/>
              <a:pPr>
                <a:defRPr/>
              </a:pPr>
              <a:t>28</a:t>
            </a:fld>
            <a:endParaRPr lang="de-DE"/>
          </a:p>
        </p:txBody>
      </p:sp>
      <p:sp>
        <p:nvSpPr>
          <p:cNvPr id="15" name="Fußzeilenplatzhalter 14"/>
          <p:cNvSpPr>
            <a:spLocks noGrp="1"/>
          </p:cNvSpPr>
          <p:nvPr>
            <p:ph type="ftr" sz="quarter" idx="11"/>
          </p:nvPr>
        </p:nvSpPr>
        <p:spPr/>
        <p:txBody>
          <a:bodyPr/>
          <a:lstStyle/>
          <a:p>
            <a:pPr>
              <a:defRPr/>
            </a:pPr>
            <a:r>
              <a:rPr lang="de-DE"/>
              <a:t>Bernhard Peitz, Quelle ZAWiW Universität Ulm</a:t>
            </a:r>
          </a:p>
        </p:txBody>
      </p:sp>
      <p:sp>
        <p:nvSpPr>
          <p:cNvPr id="16" name="Datumsplatzhalter 15"/>
          <p:cNvSpPr>
            <a:spLocks noGrp="1"/>
          </p:cNvSpPr>
          <p:nvPr>
            <p:ph type="dt" sz="quarter" idx="10"/>
          </p:nvPr>
        </p:nvSpPr>
        <p:spPr/>
        <p:txBody>
          <a:bodyPr/>
          <a:lstStyle/>
          <a:p>
            <a:pPr>
              <a:defRPr/>
            </a:pPr>
            <a:r>
              <a:rPr lang="de-DE"/>
              <a:t>27.03.2010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a:defRPr/>
            </a:pPr>
            <a:r>
              <a:rPr lang="de-DE"/>
              <a:t>Bernhard Peitz, Quelle ZAWiW Universität Ulm</a:t>
            </a:r>
            <a:endParaRPr lang="de-DE" dirty="0"/>
          </a:p>
        </p:txBody>
      </p:sp>
      <p:sp>
        <p:nvSpPr>
          <p:cNvPr id="6" name="Foliennummernplatzhalter 5"/>
          <p:cNvSpPr>
            <a:spLocks noGrp="1"/>
          </p:cNvSpPr>
          <p:nvPr>
            <p:ph type="sldNum" sz="quarter" idx="12"/>
          </p:nvPr>
        </p:nvSpPr>
        <p:spPr/>
        <p:txBody>
          <a:bodyPr/>
          <a:lstStyle/>
          <a:p>
            <a:pPr>
              <a:defRPr/>
            </a:pPr>
            <a:fld id="{3316C558-A771-4BC1-AF46-9E91411D7072}" type="slidenum">
              <a:rPr lang="de-DE" smtClean="0"/>
              <a:pPr>
                <a:defRPr/>
              </a:pPr>
              <a:t>29</a:t>
            </a:fld>
            <a:endParaRPr lang="de-DE"/>
          </a:p>
        </p:txBody>
      </p:sp>
      <p:sp>
        <p:nvSpPr>
          <p:cNvPr id="8" name="Datumsplatzhalter 7"/>
          <p:cNvSpPr>
            <a:spLocks noGrp="1"/>
          </p:cNvSpPr>
          <p:nvPr>
            <p:ph type="dt" sz="quarter" idx="10"/>
          </p:nvPr>
        </p:nvSpPr>
        <p:spPr/>
        <p:txBody>
          <a:bodyPr/>
          <a:lstStyle/>
          <a:p>
            <a:pPr>
              <a:defRPr/>
            </a:pPr>
            <a:r>
              <a:rPr lang="de-DE"/>
              <a:t>27.03.2010</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6" y="2714626"/>
            <a:ext cx="754221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strVal val="#ppt_w*0.70"/>
                                          </p:val>
                                        </p:tav>
                                        <p:tav tm="100000">
                                          <p:val>
                                            <p:strVal val="#ppt_w"/>
                                          </p:val>
                                        </p:tav>
                                      </p:tavLst>
                                    </p:anim>
                                    <p:anim calcmode="lin" valueType="num">
                                      <p:cBhvr>
                                        <p:cTn id="8" dur="1000" fill="hold"/>
                                        <p:tgtEl>
                                          <p:spTgt spid="25602"/>
                                        </p:tgtEl>
                                        <p:attrNameLst>
                                          <p:attrName>ppt_h</p:attrName>
                                        </p:attrNameLst>
                                      </p:cBhvr>
                                      <p:tavLst>
                                        <p:tav tm="0">
                                          <p:val>
                                            <p:strVal val="#ppt_h"/>
                                          </p:val>
                                        </p:tav>
                                        <p:tav tm="100000">
                                          <p:val>
                                            <p:strVal val="#ppt_h"/>
                                          </p:val>
                                        </p:tav>
                                      </p:tavLst>
                                    </p:anim>
                                    <p:animEffect transition="in" filter="fade">
                                      <p:cBhvr>
                                        <p:cTn id="9" dur="1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2402904" y="6356351"/>
            <a:ext cx="2133600" cy="365125"/>
          </a:xfrm>
        </p:spPr>
        <p:txBody>
          <a:bodyPr/>
          <a:lstStyle/>
          <a:p>
            <a:pPr>
              <a:defRPr/>
            </a:pPr>
            <a:r>
              <a:rPr lang="de-DE"/>
              <a:t>27.03.2010</a:t>
            </a:r>
          </a:p>
        </p:txBody>
      </p:sp>
      <p:sp>
        <p:nvSpPr>
          <p:cNvPr id="5" name="Fußzeilenplatzhalter 4"/>
          <p:cNvSpPr>
            <a:spLocks noGrp="1"/>
          </p:cNvSpPr>
          <p:nvPr>
            <p:ph type="ftr" sz="quarter" idx="11"/>
          </p:nvPr>
        </p:nvSpPr>
        <p:spPr>
          <a:xfrm>
            <a:off x="4612704" y="6356351"/>
            <a:ext cx="5119688" cy="365125"/>
          </a:xfrm>
        </p:spPr>
        <p:txBody>
          <a:bodyPr/>
          <a:lstStyle/>
          <a:p>
            <a:pPr>
              <a:defRPr/>
            </a:pPr>
            <a:r>
              <a:rPr lang="de-DE" dirty="0"/>
              <a:t>Bernhard Peitz, Quelle </a:t>
            </a:r>
            <a:r>
              <a:rPr lang="de-DE" dirty="0" err="1"/>
              <a:t>ZAWiW</a:t>
            </a:r>
            <a:r>
              <a:rPr lang="de-DE" dirty="0"/>
              <a:t> Universität Ulm</a:t>
            </a:r>
          </a:p>
        </p:txBody>
      </p:sp>
      <p:sp>
        <p:nvSpPr>
          <p:cNvPr id="6" name="Foliennummernplatzhalter 5"/>
          <p:cNvSpPr>
            <a:spLocks noGrp="1"/>
          </p:cNvSpPr>
          <p:nvPr>
            <p:ph type="sldNum" sz="quarter" idx="12"/>
          </p:nvPr>
        </p:nvSpPr>
        <p:spPr>
          <a:xfrm>
            <a:off x="9870504" y="6356351"/>
            <a:ext cx="762000" cy="365125"/>
          </a:xfrm>
        </p:spPr>
        <p:txBody>
          <a:bodyPr/>
          <a:lstStyle/>
          <a:p>
            <a:pPr>
              <a:defRPr/>
            </a:pPr>
            <a:fld id="{8E366BF4-417F-483B-BB26-7255DE665176}" type="slidenum">
              <a:rPr lang="de-DE" smtClean="0"/>
              <a:pPr>
                <a:defRPr/>
              </a:pPr>
              <a:t>3</a:t>
            </a:fld>
            <a:endParaRPr lang="de-DE"/>
          </a:p>
        </p:txBody>
      </p:sp>
      <p:sp>
        <p:nvSpPr>
          <p:cNvPr id="7" name="Rechteck 6"/>
          <p:cNvSpPr/>
          <p:nvPr/>
        </p:nvSpPr>
        <p:spPr>
          <a:xfrm>
            <a:off x="623392" y="1746803"/>
            <a:ext cx="8136904" cy="523220"/>
          </a:xfrm>
          <a:prstGeom prst="rect">
            <a:avLst/>
          </a:prstGeom>
        </p:spPr>
        <p:txBody>
          <a:bodyPr wrap="square">
            <a:spAutoFit/>
          </a:bodyPr>
          <a:lstStyle/>
          <a:p>
            <a:r>
              <a:rPr lang="de-DE" sz="2800" b="1" dirty="0">
                <a:latin typeface="+mj-lt"/>
              </a:rPr>
              <a:t>Eindeutige/nachprüfbare Lernziele als Vorgabe</a:t>
            </a:r>
          </a:p>
        </p:txBody>
      </p:sp>
      <p:sp>
        <p:nvSpPr>
          <p:cNvPr id="8" name="Rechteck 7"/>
          <p:cNvSpPr/>
          <p:nvPr/>
        </p:nvSpPr>
        <p:spPr>
          <a:xfrm>
            <a:off x="623392" y="2178850"/>
            <a:ext cx="10945216" cy="461665"/>
          </a:xfrm>
          <a:prstGeom prst="rect">
            <a:avLst/>
          </a:prstGeom>
        </p:spPr>
        <p:txBody>
          <a:bodyPr wrap="square">
            <a:spAutoFit/>
          </a:bodyPr>
          <a:lstStyle/>
          <a:p>
            <a:r>
              <a:rPr lang="de-DE" sz="2400" dirty="0">
                <a:latin typeface="+mj-lt"/>
              </a:rPr>
              <a:t>- Der Teilnehmer kann selbständig ……….erstellen.</a:t>
            </a:r>
          </a:p>
        </p:txBody>
      </p:sp>
      <p:sp>
        <p:nvSpPr>
          <p:cNvPr id="9" name="Rechteck 8"/>
          <p:cNvSpPr/>
          <p:nvPr/>
        </p:nvSpPr>
        <p:spPr>
          <a:xfrm>
            <a:off x="623392" y="2725298"/>
            <a:ext cx="9433048" cy="523220"/>
          </a:xfrm>
          <a:prstGeom prst="rect">
            <a:avLst/>
          </a:prstGeom>
        </p:spPr>
        <p:txBody>
          <a:bodyPr wrap="square">
            <a:spAutoFit/>
          </a:bodyPr>
          <a:lstStyle/>
          <a:p>
            <a:r>
              <a:rPr lang="de-DE" sz="2800" b="1" dirty="0">
                <a:latin typeface="+mj-lt"/>
              </a:rPr>
              <a:t>Sinnvolle Lernziele – Produkt einer Diskussion</a:t>
            </a:r>
          </a:p>
        </p:txBody>
      </p:sp>
      <p:sp>
        <p:nvSpPr>
          <p:cNvPr id="10" name="Rechteck 9"/>
          <p:cNvSpPr/>
          <p:nvPr/>
        </p:nvSpPr>
        <p:spPr>
          <a:xfrm>
            <a:off x="623392" y="3174067"/>
            <a:ext cx="9721080" cy="830997"/>
          </a:xfrm>
          <a:prstGeom prst="rect">
            <a:avLst/>
          </a:prstGeom>
        </p:spPr>
        <p:txBody>
          <a:bodyPr wrap="square">
            <a:spAutoFit/>
          </a:bodyPr>
          <a:lstStyle/>
          <a:p>
            <a:r>
              <a:rPr lang="de-DE" sz="2400" dirty="0">
                <a:latin typeface="+mj-lt"/>
              </a:rPr>
              <a:t>- Der TN kann einen Ordner anlegen</a:t>
            </a:r>
            <a:br>
              <a:rPr lang="de-DE" sz="2400" dirty="0">
                <a:latin typeface="+mj-lt"/>
              </a:rPr>
            </a:br>
            <a:r>
              <a:rPr lang="de-DE" sz="2400" dirty="0">
                <a:latin typeface="+mj-lt"/>
              </a:rPr>
              <a:t>- Der TN kann eine E-Mailadresse anlegen</a:t>
            </a:r>
          </a:p>
        </p:txBody>
      </p:sp>
      <p:sp>
        <p:nvSpPr>
          <p:cNvPr id="11" name="Rechteck 10"/>
          <p:cNvSpPr/>
          <p:nvPr/>
        </p:nvSpPr>
        <p:spPr>
          <a:xfrm>
            <a:off x="623392" y="4182346"/>
            <a:ext cx="9577064" cy="584775"/>
          </a:xfrm>
          <a:prstGeom prst="rect">
            <a:avLst/>
          </a:prstGeom>
        </p:spPr>
        <p:txBody>
          <a:bodyPr wrap="square">
            <a:spAutoFit/>
          </a:bodyPr>
          <a:lstStyle/>
          <a:p>
            <a:r>
              <a:rPr lang="de-DE" sz="3200" dirty="0">
                <a:latin typeface="+mj-lt"/>
              </a:rPr>
              <a:t>Lehrmethoden </a:t>
            </a:r>
          </a:p>
        </p:txBody>
      </p:sp>
      <p:sp>
        <p:nvSpPr>
          <p:cNvPr id="12" name="Rechteck 11"/>
          <p:cNvSpPr/>
          <p:nvPr/>
        </p:nvSpPr>
        <p:spPr>
          <a:xfrm>
            <a:off x="623392" y="4667652"/>
            <a:ext cx="3246723" cy="1569660"/>
          </a:xfrm>
          <a:prstGeom prst="rect">
            <a:avLst/>
          </a:prstGeom>
        </p:spPr>
        <p:txBody>
          <a:bodyPr wrap="none">
            <a:spAutoFit/>
          </a:bodyPr>
          <a:lstStyle/>
          <a:p>
            <a:r>
              <a:rPr lang="de-DE" sz="2400" dirty="0">
                <a:latin typeface="+mj-lt"/>
              </a:rPr>
              <a:t>- Vortrag</a:t>
            </a:r>
            <a:br>
              <a:rPr lang="de-DE" sz="2400" dirty="0">
                <a:latin typeface="+mj-lt"/>
              </a:rPr>
            </a:br>
            <a:r>
              <a:rPr lang="de-DE" sz="2400" dirty="0">
                <a:latin typeface="+mj-lt"/>
              </a:rPr>
              <a:t>- Anweisung für Abläufe </a:t>
            </a:r>
            <a:br>
              <a:rPr lang="de-DE" sz="2400" dirty="0">
                <a:latin typeface="+mj-lt"/>
              </a:rPr>
            </a:br>
            <a:r>
              <a:rPr lang="de-DE" sz="2400" dirty="0">
                <a:latin typeface="+mj-lt"/>
              </a:rPr>
              <a:t>- Lehrgespräch</a:t>
            </a:r>
            <a:br>
              <a:rPr lang="de-DE" sz="2400" dirty="0">
                <a:latin typeface="+mj-lt"/>
              </a:rPr>
            </a:br>
            <a:r>
              <a:rPr lang="de-DE" sz="2400" dirty="0">
                <a:latin typeface="+mj-lt"/>
              </a:rPr>
              <a:t>- Workshop</a:t>
            </a:r>
          </a:p>
        </p:txBody>
      </p:sp>
      <p:sp>
        <p:nvSpPr>
          <p:cNvPr id="13" name="Textfeld 12"/>
          <p:cNvSpPr txBox="1"/>
          <p:nvPr/>
        </p:nvSpPr>
        <p:spPr>
          <a:xfrm>
            <a:off x="4016636" y="4667651"/>
            <a:ext cx="4671600" cy="461665"/>
          </a:xfrm>
          <a:prstGeom prst="rect">
            <a:avLst/>
          </a:prstGeom>
          <a:noFill/>
        </p:spPr>
        <p:txBody>
          <a:bodyPr wrap="none" rtlCol="0">
            <a:spAutoFit/>
          </a:bodyPr>
          <a:lstStyle/>
          <a:p>
            <a:r>
              <a:rPr lang="de-DE" sz="2400" dirty="0">
                <a:latin typeface="+mj-lt"/>
              </a:rPr>
              <a:t>Information und passive Teilnehmer</a:t>
            </a:r>
          </a:p>
        </p:txBody>
      </p:sp>
      <p:sp>
        <p:nvSpPr>
          <p:cNvPr id="14" name="Textfeld 13"/>
          <p:cNvSpPr txBox="1"/>
          <p:nvPr/>
        </p:nvSpPr>
        <p:spPr>
          <a:xfrm>
            <a:off x="4010475" y="5013176"/>
            <a:ext cx="4123565" cy="461665"/>
          </a:xfrm>
          <a:prstGeom prst="rect">
            <a:avLst/>
          </a:prstGeom>
          <a:noFill/>
        </p:spPr>
        <p:txBody>
          <a:bodyPr wrap="none" rtlCol="0">
            <a:spAutoFit/>
          </a:bodyPr>
          <a:lstStyle/>
          <a:p>
            <a:r>
              <a:rPr lang="de-DE" sz="2400" dirty="0">
                <a:latin typeface="+mj-lt"/>
              </a:rPr>
              <a:t>vormachen, nachmachen, üben</a:t>
            </a:r>
          </a:p>
        </p:txBody>
      </p:sp>
      <p:sp>
        <p:nvSpPr>
          <p:cNvPr id="15" name="Textfeld 14"/>
          <p:cNvSpPr txBox="1"/>
          <p:nvPr/>
        </p:nvSpPr>
        <p:spPr>
          <a:xfrm>
            <a:off x="4010476" y="5373216"/>
            <a:ext cx="5109860" cy="461665"/>
          </a:xfrm>
          <a:prstGeom prst="rect">
            <a:avLst/>
          </a:prstGeom>
          <a:noFill/>
        </p:spPr>
        <p:txBody>
          <a:bodyPr wrap="none" rtlCol="0">
            <a:spAutoFit/>
          </a:bodyPr>
          <a:lstStyle/>
          <a:p>
            <a:r>
              <a:rPr lang="de-DE" sz="2400" dirty="0">
                <a:latin typeface="+mj-lt"/>
              </a:rPr>
              <a:t>Verständnis und Eigeninitiative wecken </a:t>
            </a:r>
          </a:p>
        </p:txBody>
      </p:sp>
      <p:sp>
        <p:nvSpPr>
          <p:cNvPr id="16" name="Textfeld 15"/>
          <p:cNvSpPr txBox="1"/>
          <p:nvPr/>
        </p:nvSpPr>
        <p:spPr>
          <a:xfrm>
            <a:off x="4023101" y="5775647"/>
            <a:ext cx="3753400" cy="461665"/>
          </a:xfrm>
          <a:prstGeom prst="rect">
            <a:avLst/>
          </a:prstGeom>
          <a:noFill/>
        </p:spPr>
        <p:txBody>
          <a:bodyPr wrap="none" rtlCol="0">
            <a:spAutoFit/>
          </a:bodyPr>
          <a:lstStyle/>
          <a:p>
            <a:r>
              <a:rPr lang="de-DE" sz="2400" dirty="0">
                <a:latin typeface="+mj-lt"/>
              </a:rPr>
              <a:t>Hilfe zur Selbsthilfe anbieten</a:t>
            </a:r>
          </a:p>
        </p:txBody>
      </p:sp>
      <p:sp>
        <p:nvSpPr>
          <p:cNvPr id="3" name="Textfeld 2"/>
          <p:cNvSpPr txBox="1"/>
          <p:nvPr/>
        </p:nvSpPr>
        <p:spPr>
          <a:xfrm>
            <a:off x="6126301" y="3181006"/>
            <a:ext cx="700833" cy="461665"/>
          </a:xfrm>
          <a:prstGeom prst="rect">
            <a:avLst/>
          </a:prstGeom>
          <a:noFill/>
        </p:spPr>
        <p:txBody>
          <a:bodyPr wrap="none" rtlCol="0">
            <a:spAutoFit/>
          </a:bodyPr>
          <a:lstStyle/>
          <a:p>
            <a:r>
              <a:rPr lang="de-DE" sz="2400" dirty="0">
                <a:latin typeface="+mj-lt"/>
              </a:rPr>
              <a:t>Ja !!</a:t>
            </a:r>
          </a:p>
        </p:txBody>
      </p:sp>
      <p:sp>
        <p:nvSpPr>
          <p:cNvPr id="17" name="Textfeld 16"/>
          <p:cNvSpPr txBox="1"/>
          <p:nvPr/>
        </p:nvSpPr>
        <p:spPr>
          <a:xfrm>
            <a:off x="6126301" y="3543399"/>
            <a:ext cx="1040670" cy="461665"/>
          </a:xfrm>
          <a:prstGeom prst="rect">
            <a:avLst/>
          </a:prstGeom>
          <a:noFill/>
        </p:spPr>
        <p:txBody>
          <a:bodyPr wrap="none" rtlCol="0">
            <a:spAutoFit/>
          </a:bodyPr>
          <a:lstStyle/>
          <a:p>
            <a:r>
              <a:rPr lang="de-DE" sz="2400" dirty="0">
                <a:latin typeface="+mj-lt"/>
              </a:rPr>
              <a:t>Nein !!</a:t>
            </a:r>
          </a:p>
        </p:txBody>
      </p:sp>
      <p:sp>
        <p:nvSpPr>
          <p:cNvPr id="19" name="Textfeld 18">
            <a:extLst>
              <a:ext uri="{FF2B5EF4-FFF2-40B4-BE49-F238E27FC236}">
                <a16:creationId xmlns:a16="http://schemas.microsoft.com/office/drawing/2014/main" id="{28D5907B-CB0D-4685-B4B6-2541DEB23F50}"/>
              </a:ext>
            </a:extLst>
          </p:cNvPr>
          <p:cNvSpPr txBox="1"/>
          <p:nvPr/>
        </p:nvSpPr>
        <p:spPr>
          <a:xfrm>
            <a:off x="7361682" y="3181006"/>
            <a:ext cx="3671198" cy="461665"/>
          </a:xfrm>
          <a:prstGeom prst="rect">
            <a:avLst/>
          </a:prstGeom>
          <a:noFill/>
        </p:spPr>
        <p:txBody>
          <a:bodyPr wrap="none" rtlCol="0">
            <a:spAutoFit/>
          </a:bodyPr>
          <a:lstStyle/>
          <a:p>
            <a:r>
              <a:rPr lang="de-DE" sz="2400" dirty="0">
                <a:latin typeface="+mj-lt"/>
              </a:rPr>
              <a:t>(muss er immer wieder tun)</a:t>
            </a:r>
          </a:p>
        </p:txBody>
      </p:sp>
      <p:sp>
        <p:nvSpPr>
          <p:cNvPr id="20" name="Textfeld 19">
            <a:extLst>
              <a:ext uri="{FF2B5EF4-FFF2-40B4-BE49-F238E27FC236}">
                <a16:creationId xmlns:a16="http://schemas.microsoft.com/office/drawing/2014/main" id="{7B141A1C-22F4-474D-B0DF-0A003D0137E1}"/>
              </a:ext>
            </a:extLst>
          </p:cNvPr>
          <p:cNvSpPr txBox="1"/>
          <p:nvPr/>
        </p:nvSpPr>
        <p:spPr>
          <a:xfrm>
            <a:off x="7361680" y="3543399"/>
            <a:ext cx="3774880" cy="461665"/>
          </a:xfrm>
          <a:prstGeom prst="rect">
            <a:avLst/>
          </a:prstGeom>
          <a:noFill/>
        </p:spPr>
        <p:txBody>
          <a:bodyPr wrap="none" rtlCol="0">
            <a:spAutoFit/>
          </a:bodyPr>
          <a:lstStyle/>
          <a:p>
            <a:r>
              <a:rPr lang="de-DE" sz="2400" dirty="0">
                <a:latin typeface="+mj-lt"/>
              </a:rPr>
              <a:t>(kommt meistens nur 1x vor)</a:t>
            </a:r>
          </a:p>
        </p:txBody>
      </p:sp>
      <p:sp>
        <p:nvSpPr>
          <p:cNvPr id="21" name="Titel 20">
            <a:extLst>
              <a:ext uri="{FF2B5EF4-FFF2-40B4-BE49-F238E27FC236}">
                <a16:creationId xmlns:a16="http://schemas.microsoft.com/office/drawing/2014/main" id="{5A5109C2-7360-4B88-ADBD-406F16E6B3E2}"/>
              </a:ext>
            </a:extLst>
          </p:cNvPr>
          <p:cNvSpPr>
            <a:spLocks noGrp="1"/>
          </p:cNvSpPr>
          <p:nvPr>
            <p:ph type="title"/>
          </p:nvPr>
        </p:nvSpPr>
        <p:spPr>
          <a:xfrm>
            <a:off x="609600" y="797803"/>
            <a:ext cx="10972800" cy="830997"/>
          </a:xfrm>
        </p:spPr>
        <p:txBody>
          <a:bodyPr/>
          <a:lstStyle/>
          <a:p>
            <a:r>
              <a:rPr lang="de-DE" sz="4000" b="1" dirty="0"/>
              <a:t>Der Lehrgang</a:t>
            </a:r>
          </a:p>
        </p:txBody>
      </p:sp>
    </p:spTree>
    <p:extLst>
      <p:ext uri="{BB962C8B-B14F-4D97-AF65-F5344CB8AC3E}">
        <p14:creationId xmlns:p14="http://schemas.microsoft.com/office/powerpoint/2010/main" val="66965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911424" y="1891854"/>
            <a:ext cx="4910461" cy="3828039"/>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46" name="Rectangle 2"/>
          <p:cNvSpPr>
            <a:spLocks noGrp="1" noChangeArrowheads="1"/>
          </p:cNvSpPr>
          <p:nvPr>
            <p:ph type="title"/>
          </p:nvPr>
        </p:nvSpPr>
        <p:spPr>
          <a:xfrm>
            <a:off x="623392" y="980728"/>
            <a:ext cx="6673924" cy="648072"/>
          </a:xfrm>
        </p:spPr>
        <p:txBody>
          <a:bodyPr/>
          <a:lstStyle/>
          <a:p>
            <a:pPr eaLnBrk="1" hangingPunct="1"/>
            <a:r>
              <a:rPr lang="de-DE" sz="4000" b="1" dirty="0"/>
              <a:t>Die Grundhaltung</a:t>
            </a:r>
          </a:p>
        </p:txBody>
      </p:sp>
      <p:sp>
        <p:nvSpPr>
          <p:cNvPr id="6147" name="Rectangle 3"/>
          <p:cNvSpPr>
            <a:spLocks noGrp="1" noChangeArrowheads="1"/>
          </p:cNvSpPr>
          <p:nvPr>
            <p:ph type="body" idx="1"/>
          </p:nvPr>
        </p:nvSpPr>
        <p:spPr>
          <a:xfrm>
            <a:off x="1271464" y="2239888"/>
            <a:ext cx="4176464" cy="2845296"/>
          </a:xfrm>
        </p:spPr>
        <p:txBody>
          <a:bodyPr/>
          <a:lstStyle/>
          <a:p>
            <a:pPr marL="0" indent="0" algn="ctr" eaLnBrk="1" hangingPunct="1">
              <a:buNone/>
              <a:defRPr/>
            </a:pPr>
            <a:r>
              <a:rPr lang="de-DE" sz="2800" dirty="0">
                <a:latin typeface="+mj-lt"/>
              </a:rPr>
              <a:t>Wenn mancher </a:t>
            </a:r>
            <a:br>
              <a:rPr lang="de-DE" sz="2800" dirty="0">
                <a:latin typeface="+mj-lt"/>
              </a:rPr>
            </a:br>
            <a:r>
              <a:rPr lang="de-DE" sz="2800" dirty="0">
                <a:latin typeface="+mj-lt"/>
              </a:rPr>
              <a:t>Mann wüsste, </a:t>
            </a:r>
            <a:br>
              <a:rPr lang="de-DE" sz="2800" dirty="0">
                <a:latin typeface="+mj-lt"/>
              </a:rPr>
            </a:br>
            <a:r>
              <a:rPr lang="de-DE" sz="2800" dirty="0">
                <a:latin typeface="+mj-lt"/>
              </a:rPr>
              <a:t>wer mancher Mann wär,</a:t>
            </a:r>
            <a:br>
              <a:rPr lang="de-DE" sz="2800" dirty="0">
                <a:latin typeface="+mj-lt"/>
              </a:rPr>
            </a:br>
            <a:r>
              <a:rPr lang="de-DE" sz="2800" dirty="0">
                <a:latin typeface="+mj-lt"/>
              </a:rPr>
              <a:t>tät mancher Mann </a:t>
            </a:r>
            <a:br>
              <a:rPr lang="de-DE" sz="2800" dirty="0">
                <a:latin typeface="+mj-lt"/>
              </a:rPr>
            </a:br>
            <a:r>
              <a:rPr lang="de-DE" sz="2800" dirty="0">
                <a:latin typeface="+mj-lt"/>
              </a:rPr>
              <a:t>manchem Mann </a:t>
            </a:r>
            <a:br>
              <a:rPr lang="de-DE" sz="2800" dirty="0">
                <a:latin typeface="+mj-lt"/>
              </a:rPr>
            </a:br>
            <a:r>
              <a:rPr lang="de-DE" sz="2800" dirty="0">
                <a:latin typeface="+mj-lt"/>
              </a:rPr>
              <a:t>manchmal mehr Ehr.</a:t>
            </a:r>
          </a:p>
          <a:p>
            <a:pPr marL="0" indent="0" algn="ctr" eaLnBrk="1" hangingPunct="1">
              <a:buNone/>
              <a:defRPr/>
            </a:pPr>
            <a:r>
              <a:rPr lang="de-DE" sz="1800" dirty="0">
                <a:latin typeface="+mj-lt"/>
              </a:rPr>
              <a:t>Spruch auf einem Bierdeckel.</a:t>
            </a:r>
            <a:endParaRPr lang="de-DE" sz="2800" dirty="0">
              <a:latin typeface="+mj-lt"/>
            </a:endParaRPr>
          </a:p>
          <a:p>
            <a:pPr marL="0" indent="0" algn="ctr" eaLnBrk="1" hangingPunct="1">
              <a:buNone/>
              <a:defRPr/>
            </a:pPr>
            <a:endParaRPr lang="de-DE" dirty="0"/>
          </a:p>
          <a:p>
            <a:pPr marL="0" indent="0" algn="ctr" eaLnBrk="1" hangingPunct="1">
              <a:buNone/>
              <a:defRPr/>
            </a:pPr>
            <a:endParaRPr lang="de-DE" dirty="0"/>
          </a:p>
          <a:p>
            <a:pPr eaLnBrk="1" hangingPunct="1">
              <a:buFont typeface="Wingdings" pitchFamily="2" charset="2"/>
              <a:buNone/>
              <a:defRPr/>
            </a:pPr>
            <a:endParaRPr lang="de-DE" dirty="0"/>
          </a:p>
        </p:txBody>
      </p:sp>
      <p:pic>
        <p:nvPicPr>
          <p:cNvPr id="6148" name="Picture 5" descr="gespra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144" y="1785971"/>
            <a:ext cx="3174256" cy="365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649127" y="5863908"/>
            <a:ext cx="8975265" cy="492443"/>
          </a:xfrm>
          <a:prstGeom prst="rect">
            <a:avLst/>
          </a:prstGeom>
        </p:spPr>
        <p:txBody>
          <a:bodyPr wrap="square">
            <a:spAutoFit/>
          </a:bodyPr>
          <a:lstStyle/>
          <a:p>
            <a:pPr>
              <a:defRPr/>
            </a:pPr>
            <a:r>
              <a:rPr lang="de-DE" sz="2600" b="1" dirty="0">
                <a:latin typeface="+mj-lt"/>
                <a:cs typeface="+mn-cs"/>
              </a:rPr>
              <a:t>Wertschätzung und Partnerschaft auf Augenhöhe</a:t>
            </a:r>
          </a:p>
        </p:txBody>
      </p:sp>
      <p:sp>
        <p:nvSpPr>
          <p:cNvPr id="6" name="Foliennummernplatzhalter 5"/>
          <p:cNvSpPr>
            <a:spLocks noGrp="1"/>
          </p:cNvSpPr>
          <p:nvPr>
            <p:ph type="sldNum" sz="quarter" idx="12"/>
          </p:nvPr>
        </p:nvSpPr>
        <p:spPr/>
        <p:txBody>
          <a:bodyPr/>
          <a:lstStyle/>
          <a:p>
            <a:pPr>
              <a:defRPr/>
            </a:pPr>
            <a:fld id="{0C31165D-5687-43C6-BC60-6C0C581F3E9C}" type="slidenum">
              <a:rPr lang="de-DE" smtClean="0"/>
              <a:pPr>
                <a:defRPr/>
              </a:pPr>
              <a:t>4</a:t>
            </a:fld>
            <a:endParaRPr lang="de-DE"/>
          </a:p>
        </p:txBody>
      </p:sp>
      <p:sp>
        <p:nvSpPr>
          <p:cNvPr id="7" name="Fußzeilenplatzhalter 6"/>
          <p:cNvSpPr>
            <a:spLocks noGrp="1"/>
          </p:cNvSpPr>
          <p:nvPr>
            <p:ph type="ftr" sz="quarter" idx="11"/>
          </p:nvPr>
        </p:nvSpPr>
        <p:spPr/>
        <p:txBody>
          <a:bodyPr/>
          <a:lstStyle/>
          <a:p>
            <a:pPr>
              <a:defRPr/>
            </a:pPr>
            <a:r>
              <a:rPr lang="de-DE"/>
              <a:t>Bernhard Peitz, Quelle ZAWiW Universität Ulm</a:t>
            </a:r>
          </a:p>
        </p:txBody>
      </p:sp>
      <p:sp>
        <p:nvSpPr>
          <p:cNvPr id="8" name="Datumsplatzhalter 7"/>
          <p:cNvSpPr>
            <a:spLocks noGrp="1"/>
          </p:cNvSpPr>
          <p:nvPr>
            <p:ph type="dt" sz="quarter" idx="10"/>
          </p:nvPr>
        </p:nvSpPr>
        <p:spPr/>
        <p:txBody>
          <a:bodyPr/>
          <a:lstStyle/>
          <a:p>
            <a:pPr>
              <a:defRPr/>
            </a:pPr>
            <a:r>
              <a:rPr lang="de-DE"/>
              <a:t>27.03.2010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strVal val="#ppt_w*0.70"/>
                                          </p:val>
                                        </p:tav>
                                        <p:tav tm="100000">
                                          <p:val>
                                            <p:strVal val="#ppt_w"/>
                                          </p:val>
                                        </p:tav>
                                      </p:tavLst>
                                    </p:anim>
                                    <p:anim calcmode="lin" valueType="num">
                                      <p:cBhvr>
                                        <p:cTn id="8" dur="1000" fill="hold"/>
                                        <p:tgtEl>
                                          <p:spTgt spid="6148"/>
                                        </p:tgtEl>
                                        <p:attrNameLst>
                                          <p:attrName>ppt_h</p:attrName>
                                        </p:attrNameLst>
                                      </p:cBhvr>
                                      <p:tavLst>
                                        <p:tav tm="0">
                                          <p:val>
                                            <p:strVal val="#ppt_h"/>
                                          </p:val>
                                        </p:tav>
                                        <p:tav tm="100000">
                                          <p:val>
                                            <p:strVal val="#ppt_h"/>
                                          </p:val>
                                        </p:tav>
                                      </p:tavLst>
                                    </p:anim>
                                    <p:animEffect transition="in" filter="fade">
                                      <p:cBhvr>
                                        <p:cTn id="9" dur="1000"/>
                                        <p:tgtEl>
                                          <p:spTgt spid="614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908720"/>
            <a:ext cx="6203032" cy="707926"/>
          </a:xfrm>
        </p:spPr>
        <p:txBody>
          <a:bodyPr/>
          <a:lstStyle/>
          <a:p>
            <a:r>
              <a:rPr lang="de-DE" sz="4000" b="1" dirty="0"/>
              <a:t>Die Prozesse</a:t>
            </a:r>
          </a:p>
        </p:txBody>
      </p:sp>
      <p:sp>
        <p:nvSpPr>
          <p:cNvPr id="4" name="Datumsplatzhalter 3"/>
          <p:cNvSpPr>
            <a:spLocks noGrp="1"/>
          </p:cNvSpPr>
          <p:nvPr>
            <p:ph type="dt" sz="half" idx="10"/>
          </p:nvPr>
        </p:nvSpPr>
        <p:spPr/>
        <p:txBody>
          <a:bodyPr/>
          <a:lstStyle/>
          <a:p>
            <a:pPr>
              <a:defRPr/>
            </a:pPr>
            <a:r>
              <a:rPr lang="de-DE"/>
              <a:t>27.03.2010</a:t>
            </a:r>
          </a:p>
        </p:txBody>
      </p:sp>
      <p:sp>
        <p:nvSpPr>
          <p:cNvPr id="5" name="Fußzeilenplatzhalter 4"/>
          <p:cNvSpPr>
            <a:spLocks noGrp="1"/>
          </p:cNvSpPr>
          <p:nvPr>
            <p:ph type="ftr" sz="quarter" idx="11"/>
          </p:nvPr>
        </p:nvSpPr>
        <p:spPr/>
        <p:txBody>
          <a:bodyPr/>
          <a:lstStyle/>
          <a:p>
            <a:pPr>
              <a:defRPr/>
            </a:pPr>
            <a:r>
              <a:rPr lang="de-DE" dirty="0"/>
              <a:t>Bernhard Peitz, Quelle Brigitte </a:t>
            </a:r>
            <a:r>
              <a:rPr lang="de-DE" dirty="0" err="1"/>
              <a:t>Haaf</a:t>
            </a:r>
            <a:endParaRPr lang="de-DE" dirty="0"/>
          </a:p>
        </p:txBody>
      </p:sp>
      <p:sp>
        <p:nvSpPr>
          <p:cNvPr id="6" name="Foliennummernplatzhalter 5"/>
          <p:cNvSpPr>
            <a:spLocks noGrp="1"/>
          </p:cNvSpPr>
          <p:nvPr>
            <p:ph type="sldNum" sz="quarter" idx="12"/>
          </p:nvPr>
        </p:nvSpPr>
        <p:spPr/>
        <p:txBody>
          <a:bodyPr/>
          <a:lstStyle/>
          <a:p>
            <a:pPr>
              <a:defRPr/>
            </a:pPr>
            <a:fld id="{8E366BF4-417F-483B-BB26-7255DE665176}" type="slidenum">
              <a:rPr lang="de-DE" smtClean="0"/>
              <a:pPr>
                <a:defRPr/>
              </a:pPr>
              <a:t>5</a:t>
            </a:fld>
            <a:endParaRPr lang="de-DE"/>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526" y="2222304"/>
            <a:ext cx="275272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48" y="2641470"/>
            <a:ext cx="3816424" cy="2490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623393" y="1971487"/>
            <a:ext cx="5184575" cy="492443"/>
          </a:xfrm>
          <a:prstGeom prst="rect">
            <a:avLst/>
          </a:prstGeom>
          <a:noFill/>
        </p:spPr>
        <p:txBody>
          <a:bodyPr wrap="square" rtlCol="0">
            <a:spAutoFit/>
          </a:bodyPr>
          <a:lstStyle/>
          <a:p>
            <a:pPr algn="ctr"/>
            <a:r>
              <a:rPr lang="de-DE" sz="2600" dirty="0">
                <a:latin typeface="+mj-lt"/>
              </a:rPr>
              <a:t>Zwischen Lehrendem und Lernenden</a:t>
            </a:r>
          </a:p>
        </p:txBody>
      </p:sp>
      <p:sp>
        <p:nvSpPr>
          <p:cNvPr id="8" name="Textfeld 7"/>
          <p:cNvSpPr txBox="1"/>
          <p:nvPr/>
        </p:nvSpPr>
        <p:spPr>
          <a:xfrm>
            <a:off x="623392" y="5368411"/>
            <a:ext cx="4195123" cy="492443"/>
          </a:xfrm>
          <a:prstGeom prst="rect">
            <a:avLst/>
          </a:prstGeom>
          <a:noFill/>
        </p:spPr>
        <p:txBody>
          <a:bodyPr wrap="none" rtlCol="0">
            <a:spAutoFit/>
          </a:bodyPr>
          <a:lstStyle/>
          <a:p>
            <a:r>
              <a:rPr lang="de-DE" sz="2600" dirty="0">
                <a:latin typeface="+mj-lt"/>
              </a:rPr>
              <a:t>Laufen zahlreiche Prozesse ab</a:t>
            </a:r>
          </a:p>
        </p:txBody>
      </p:sp>
    </p:spTree>
    <p:extLst>
      <p:ext uri="{BB962C8B-B14F-4D97-AF65-F5344CB8AC3E}">
        <p14:creationId xmlns:p14="http://schemas.microsoft.com/office/powerpoint/2010/main" val="3013748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920874"/>
            <a:ext cx="7283152" cy="707926"/>
          </a:xfrm>
        </p:spPr>
        <p:txBody>
          <a:bodyPr/>
          <a:lstStyle/>
          <a:p>
            <a:r>
              <a:rPr lang="de-DE" sz="4000" b="1" dirty="0"/>
              <a:t>Sichtbare Prozesse</a:t>
            </a:r>
          </a:p>
        </p:txBody>
      </p:sp>
      <p:sp>
        <p:nvSpPr>
          <p:cNvPr id="4" name="Datumsplatzhalter 3"/>
          <p:cNvSpPr>
            <a:spLocks noGrp="1"/>
          </p:cNvSpPr>
          <p:nvPr>
            <p:ph type="dt" sz="half" idx="10"/>
          </p:nvPr>
        </p:nvSpPr>
        <p:spPr/>
        <p:txBody>
          <a:bodyPr/>
          <a:lstStyle/>
          <a:p>
            <a:pPr>
              <a:defRPr/>
            </a:pPr>
            <a:r>
              <a:rPr lang="de-DE"/>
              <a:t>27.03.2010</a:t>
            </a:r>
          </a:p>
        </p:txBody>
      </p:sp>
      <p:sp>
        <p:nvSpPr>
          <p:cNvPr id="5" name="Fußzeilenplatzhalter 4"/>
          <p:cNvSpPr>
            <a:spLocks noGrp="1"/>
          </p:cNvSpPr>
          <p:nvPr>
            <p:ph type="ftr" sz="quarter" idx="11"/>
          </p:nvPr>
        </p:nvSpPr>
        <p:spPr/>
        <p:txBody>
          <a:bodyPr/>
          <a:lstStyle/>
          <a:p>
            <a:pPr>
              <a:defRPr/>
            </a:pPr>
            <a:r>
              <a:rPr lang="de-DE" dirty="0"/>
              <a:t> Bernhard Peitz, Quelle Brigitte </a:t>
            </a:r>
            <a:r>
              <a:rPr lang="de-DE" dirty="0" err="1"/>
              <a:t>Haaf</a:t>
            </a:r>
            <a:endParaRPr lang="de-DE" dirty="0"/>
          </a:p>
        </p:txBody>
      </p:sp>
      <p:sp>
        <p:nvSpPr>
          <p:cNvPr id="6" name="Foliennummernplatzhalter 5"/>
          <p:cNvSpPr>
            <a:spLocks noGrp="1"/>
          </p:cNvSpPr>
          <p:nvPr>
            <p:ph type="sldNum" sz="quarter" idx="12"/>
          </p:nvPr>
        </p:nvSpPr>
        <p:spPr/>
        <p:txBody>
          <a:bodyPr/>
          <a:lstStyle/>
          <a:p>
            <a:pPr>
              <a:defRPr/>
            </a:pPr>
            <a:fld id="{8E366BF4-417F-483B-BB26-7255DE665176}" type="slidenum">
              <a:rPr lang="de-DE" smtClean="0"/>
              <a:pPr>
                <a:defRPr/>
              </a:pPr>
              <a:t>6</a:t>
            </a:fld>
            <a:endParaRPr lang="de-D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1884369"/>
            <a:ext cx="7416824" cy="422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74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384" y="920874"/>
            <a:ext cx="6635080" cy="707926"/>
          </a:xfrm>
        </p:spPr>
        <p:txBody>
          <a:bodyPr/>
          <a:lstStyle/>
          <a:p>
            <a:r>
              <a:rPr lang="de-DE" sz="4000" b="1" dirty="0"/>
              <a:t>Unsichtbare Prozesse</a:t>
            </a:r>
          </a:p>
        </p:txBody>
      </p:sp>
      <p:sp>
        <p:nvSpPr>
          <p:cNvPr id="4" name="Datumsplatzhalter 3"/>
          <p:cNvSpPr>
            <a:spLocks noGrp="1"/>
          </p:cNvSpPr>
          <p:nvPr>
            <p:ph type="dt" sz="half" idx="10"/>
          </p:nvPr>
        </p:nvSpPr>
        <p:spPr/>
        <p:txBody>
          <a:bodyPr/>
          <a:lstStyle/>
          <a:p>
            <a:pPr>
              <a:defRPr/>
            </a:pPr>
            <a:r>
              <a:rPr lang="de-DE"/>
              <a:t>27.03.2010</a:t>
            </a:r>
          </a:p>
        </p:txBody>
      </p:sp>
      <p:sp>
        <p:nvSpPr>
          <p:cNvPr id="5" name="Fußzeilenplatzhalter 4"/>
          <p:cNvSpPr>
            <a:spLocks noGrp="1"/>
          </p:cNvSpPr>
          <p:nvPr>
            <p:ph type="ftr" sz="quarter" idx="11"/>
          </p:nvPr>
        </p:nvSpPr>
        <p:spPr/>
        <p:txBody>
          <a:bodyPr/>
          <a:lstStyle/>
          <a:p>
            <a:pPr>
              <a:defRPr/>
            </a:pPr>
            <a:r>
              <a:rPr lang="de-DE" dirty="0"/>
              <a:t> Bernhard Peitz, Quelle Brigitte </a:t>
            </a:r>
            <a:r>
              <a:rPr lang="de-DE" dirty="0" err="1"/>
              <a:t>Haaf</a:t>
            </a:r>
            <a:endParaRPr lang="de-DE" dirty="0"/>
          </a:p>
        </p:txBody>
      </p:sp>
      <p:sp>
        <p:nvSpPr>
          <p:cNvPr id="6" name="Foliennummernplatzhalter 5"/>
          <p:cNvSpPr>
            <a:spLocks noGrp="1"/>
          </p:cNvSpPr>
          <p:nvPr>
            <p:ph type="sldNum" sz="quarter" idx="12"/>
          </p:nvPr>
        </p:nvSpPr>
        <p:spPr/>
        <p:txBody>
          <a:bodyPr/>
          <a:lstStyle/>
          <a:p>
            <a:pPr>
              <a:defRPr/>
            </a:pPr>
            <a:fld id="{8E366BF4-417F-483B-BB26-7255DE665176}" type="slidenum">
              <a:rPr lang="de-DE" smtClean="0"/>
              <a:pPr>
                <a:defRPr/>
              </a:pPr>
              <a:t>7</a:t>
            </a:fld>
            <a:endParaRPr lang="de-D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1844824"/>
            <a:ext cx="8208912" cy="430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79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23392" y="764704"/>
            <a:ext cx="6529908" cy="864096"/>
          </a:xfrm>
        </p:spPr>
        <p:txBody>
          <a:bodyPr/>
          <a:lstStyle/>
          <a:p>
            <a:pPr eaLnBrk="1" hangingPunct="1"/>
            <a:r>
              <a:rPr lang="de-DE" sz="4000" b="1" dirty="0"/>
              <a:t>Der Gesprächsverlauf</a:t>
            </a:r>
          </a:p>
        </p:txBody>
      </p:sp>
      <p:sp>
        <p:nvSpPr>
          <p:cNvPr id="7171" name="Rectangle 3"/>
          <p:cNvSpPr>
            <a:spLocks noGrp="1" noChangeArrowheads="1"/>
          </p:cNvSpPr>
          <p:nvPr>
            <p:ph type="body" idx="1"/>
          </p:nvPr>
        </p:nvSpPr>
        <p:spPr>
          <a:xfrm>
            <a:off x="623392" y="1914204"/>
            <a:ext cx="10585176" cy="1874837"/>
          </a:xfrm>
        </p:spPr>
        <p:txBody>
          <a:bodyPr/>
          <a:lstStyle/>
          <a:p>
            <a:pPr marL="0" indent="0" eaLnBrk="1" hangingPunct="1">
              <a:lnSpc>
                <a:spcPct val="90000"/>
              </a:lnSpc>
              <a:buNone/>
            </a:pPr>
            <a:r>
              <a:rPr lang="de-DE" b="1" dirty="0">
                <a:latin typeface="+mj-lt"/>
              </a:rPr>
              <a:t>Der Verlauf eines „interaktiven“ Gesprächs kann nicht vorgeplant werden.</a:t>
            </a:r>
            <a:br>
              <a:rPr lang="de-DE" b="1" dirty="0">
                <a:latin typeface="+mj-lt"/>
              </a:rPr>
            </a:br>
            <a:r>
              <a:rPr lang="de-DE" dirty="0">
                <a:latin typeface="+mj-lt"/>
              </a:rPr>
              <a:t>- Beratungsgespräch</a:t>
            </a:r>
            <a:br>
              <a:rPr lang="de-DE" dirty="0">
                <a:latin typeface="+mj-lt"/>
              </a:rPr>
            </a:br>
            <a:r>
              <a:rPr lang="de-DE" dirty="0">
                <a:latin typeface="+mj-lt"/>
              </a:rPr>
              <a:t>- Lehrgespräch</a:t>
            </a:r>
            <a:br>
              <a:rPr lang="de-DE" dirty="0">
                <a:latin typeface="+mj-lt"/>
              </a:rPr>
            </a:br>
            <a:r>
              <a:rPr lang="de-DE" dirty="0">
                <a:latin typeface="+mj-lt"/>
              </a:rPr>
              <a:t>- Workshop</a:t>
            </a:r>
          </a:p>
        </p:txBody>
      </p:sp>
      <p:pic>
        <p:nvPicPr>
          <p:cNvPr id="7173" name="Picture 5" descr="C:\Dokumente und Einstellungen\Peitz\Lokale Einstellungen\Temporary Internet Files\Content.IE5\HYBCLNGQ\MCj0186142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8104" y="2934171"/>
            <a:ext cx="2750096" cy="291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a:spLocks noChangeArrowheads="1"/>
          </p:cNvSpPr>
          <p:nvPr/>
        </p:nvSpPr>
        <p:spPr bwMode="auto">
          <a:xfrm>
            <a:off x="623392" y="4992793"/>
            <a:ext cx="7660553"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de-DE" sz="2600" dirty="0">
                <a:latin typeface="+mj-lt"/>
              </a:rPr>
              <a:t>Es gibt keine Rezepte, aber </a:t>
            </a:r>
            <a:r>
              <a:rPr lang="de-DE" sz="2600" b="1" dirty="0">
                <a:latin typeface="+mj-lt"/>
              </a:rPr>
              <a:t>Einflussmöglichkeiten.</a:t>
            </a:r>
          </a:p>
        </p:txBody>
      </p:sp>
      <p:sp>
        <p:nvSpPr>
          <p:cNvPr id="7" name="Foliennummernplatzhalter 6"/>
          <p:cNvSpPr>
            <a:spLocks noGrp="1"/>
          </p:cNvSpPr>
          <p:nvPr>
            <p:ph type="sldNum" sz="quarter" idx="12"/>
          </p:nvPr>
        </p:nvSpPr>
        <p:spPr/>
        <p:txBody>
          <a:bodyPr/>
          <a:lstStyle/>
          <a:p>
            <a:pPr>
              <a:defRPr/>
            </a:pPr>
            <a:fld id="{CBCB6306-E3FA-4EC2-972E-13B205E36D20}" type="slidenum">
              <a:rPr lang="de-DE" smtClean="0"/>
              <a:pPr>
                <a:defRPr/>
              </a:pPr>
              <a:t>8</a:t>
            </a:fld>
            <a:endParaRPr lang="de-DE"/>
          </a:p>
        </p:txBody>
      </p:sp>
      <p:sp>
        <p:nvSpPr>
          <p:cNvPr id="8" name="Fußzeilenplatzhalter 7"/>
          <p:cNvSpPr>
            <a:spLocks noGrp="1"/>
          </p:cNvSpPr>
          <p:nvPr>
            <p:ph type="ftr" sz="quarter" idx="11"/>
          </p:nvPr>
        </p:nvSpPr>
        <p:spPr/>
        <p:txBody>
          <a:bodyPr/>
          <a:lstStyle/>
          <a:p>
            <a:pPr>
              <a:defRPr/>
            </a:pPr>
            <a:r>
              <a:rPr lang="de-DE"/>
              <a:t>Bernhard Peitz, Quelle ZAWiW Universität Ulm</a:t>
            </a:r>
          </a:p>
        </p:txBody>
      </p:sp>
      <p:sp>
        <p:nvSpPr>
          <p:cNvPr id="9" name="Datumsplatzhalter 8"/>
          <p:cNvSpPr>
            <a:spLocks noGrp="1"/>
          </p:cNvSpPr>
          <p:nvPr>
            <p:ph type="dt" sz="quarter" idx="10"/>
          </p:nvPr>
        </p:nvSpPr>
        <p:spPr/>
        <p:txBody>
          <a:bodyPr/>
          <a:lstStyle/>
          <a:p>
            <a:pPr>
              <a:defRPr/>
            </a:pPr>
            <a:r>
              <a:rPr lang="de-DE"/>
              <a:t>27.03.2010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1000" fill="hold"/>
                                        <p:tgtEl>
                                          <p:spTgt spid="7173"/>
                                        </p:tgtEl>
                                        <p:attrNameLst>
                                          <p:attrName>ppt_w</p:attrName>
                                        </p:attrNameLst>
                                      </p:cBhvr>
                                      <p:tavLst>
                                        <p:tav tm="0">
                                          <p:val>
                                            <p:strVal val="#ppt_w*0.70"/>
                                          </p:val>
                                        </p:tav>
                                        <p:tav tm="100000">
                                          <p:val>
                                            <p:strVal val="#ppt_w"/>
                                          </p:val>
                                        </p:tav>
                                      </p:tavLst>
                                    </p:anim>
                                    <p:anim calcmode="lin" valueType="num">
                                      <p:cBhvr>
                                        <p:cTn id="8" dur="1000" fill="hold"/>
                                        <p:tgtEl>
                                          <p:spTgt spid="7173"/>
                                        </p:tgtEl>
                                        <p:attrNameLst>
                                          <p:attrName>ppt_h</p:attrName>
                                        </p:attrNameLst>
                                      </p:cBhvr>
                                      <p:tavLst>
                                        <p:tav tm="0">
                                          <p:val>
                                            <p:strVal val="#ppt_h"/>
                                          </p:val>
                                        </p:tav>
                                        <p:tav tm="100000">
                                          <p:val>
                                            <p:strVal val="#ppt_h"/>
                                          </p:val>
                                        </p:tav>
                                      </p:tavLst>
                                    </p:anim>
                                    <p:animEffect transition="in" filter="fade">
                                      <p:cBhvr>
                                        <p:cTn id="9" dur="1000"/>
                                        <p:tgtEl>
                                          <p:spTgt spid="717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623392" y="644649"/>
            <a:ext cx="6972300" cy="984151"/>
          </a:xfrm>
        </p:spPr>
        <p:txBody>
          <a:bodyPr/>
          <a:lstStyle/>
          <a:p>
            <a:r>
              <a:rPr lang="de-DE" sz="4000" b="1" dirty="0"/>
              <a:t>Die Einflussmöglichkeiten</a:t>
            </a:r>
          </a:p>
        </p:txBody>
      </p:sp>
      <p:sp>
        <p:nvSpPr>
          <p:cNvPr id="8195" name="Inhaltsplatzhalter 2"/>
          <p:cNvSpPr>
            <a:spLocks noGrp="1"/>
          </p:cNvSpPr>
          <p:nvPr>
            <p:ph idx="1"/>
          </p:nvPr>
        </p:nvSpPr>
        <p:spPr>
          <a:xfrm>
            <a:off x="623392" y="1839628"/>
            <a:ext cx="6934200" cy="538163"/>
          </a:xfrm>
        </p:spPr>
        <p:txBody>
          <a:bodyPr/>
          <a:lstStyle/>
          <a:p>
            <a:pPr>
              <a:buFont typeface="Wingdings" pitchFamily="2" charset="2"/>
              <a:buNone/>
            </a:pPr>
            <a:r>
              <a:rPr lang="de-DE" sz="2800" b="1" dirty="0">
                <a:latin typeface="+mj-lt"/>
              </a:rPr>
              <a:t>Die wichtigsten Stellhebel:</a:t>
            </a:r>
          </a:p>
          <a:p>
            <a:endParaRPr lang="de-DE" dirty="0">
              <a:latin typeface="+mj-lt"/>
            </a:endParaRPr>
          </a:p>
          <a:p>
            <a:endParaRPr lang="de-DE" dirty="0">
              <a:latin typeface="+mj-lt"/>
            </a:endParaRPr>
          </a:p>
        </p:txBody>
      </p:sp>
      <p:pic>
        <p:nvPicPr>
          <p:cNvPr id="8196" name="Picture 6" descr="sih1"/>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7176121" y="2243137"/>
            <a:ext cx="4629281" cy="3465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a:spLocks noChangeArrowheads="1"/>
          </p:cNvSpPr>
          <p:nvPr/>
        </p:nvSpPr>
        <p:spPr bwMode="auto">
          <a:xfrm>
            <a:off x="623392" y="2500314"/>
            <a:ext cx="6934200" cy="2893100"/>
          </a:xfrm>
          <a:prstGeom prst="rect">
            <a:avLst/>
          </a:prstGeom>
          <a:noFill/>
          <a:ln w="9525">
            <a:noFill/>
            <a:miter lim="800000"/>
            <a:headEnd/>
            <a:tailEnd/>
          </a:ln>
        </p:spPr>
        <p:txBody>
          <a:bodyPr wrap="square">
            <a:spAutoFit/>
          </a:bodyPr>
          <a:lstStyle/>
          <a:p>
            <a:pPr>
              <a:defRPr/>
            </a:pPr>
            <a:r>
              <a:rPr lang="de-DE" sz="2600" dirty="0">
                <a:latin typeface="+mj-lt"/>
                <a:cs typeface="+mn-cs"/>
              </a:rPr>
              <a:t>Verständnisvolle Grundhaltung des Ratgebers.</a:t>
            </a:r>
            <a:br>
              <a:rPr lang="de-DE" sz="2600" dirty="0">
                <a:latin typeface="+mj-lt"/>
                <a:cs typeface="+mn-cs"/>
              </a:rPr>
            </a:br>
            <a:endParaRPr lang="de-DE" sz="2600" dirty="0">
              <a:latin typeface="+mj-lt"/>
              <a:cs typeface="+mn-cs"/>
            </a:endParaRPr>
          </a:p>
          <a:p>
            <a:pPr>
              <a:defRPr/>
            </a:pPr>
            <a:r>
              <a:rPr lang="de-DE" sz="2600" dirty="0">
                <a:latin typeface="+mj-lt"/>
                <a:cs typeface="+mn-cs"/>
              </a:rPr>
              <a:t>Aktiv hinhören können.</a:t>
            </a:r>
          </a:p>
          <a:p>
            <a:pPr>
              <a:defRPr/>
            </a:pPr>
            <a:endParaRPr lang="de-DE" sz="2600" dirty="0">
              <a:latin typeface="+mj-lt"/>
              <a:cs typeface="+mn-cs"/>
            </a:endParaRPr>
          </a:p>
          <a:p>
            <a:pPr>
              <a:defRPr/>
            </a:pPr>
            <a:r>
              <a:rPr lang="de-DE" sz="2600" dirty="0">
                <a:latin typeface="+mj-lt"/>
                <a:cs typeface="+mn-cs"/>
              </a:rPr>
              <a:t>Geduld, Geduld, unendliche Geduld</a:t>
            </a:r>
          </a:p>
          <a:p>
            <a:pPr>
              <a:defRPr/>
            </a:pPr>
            <a:endParaRPr lang="de-DE" sz="2600" dirty="0">
              <a:latin typeface="+mj-lt"/>
              <a:cs typeface="+mn-cs"/>
            </a:endParaRPr>
          </a:p>
          <a:p>
            <a:pPr>
              <a:defRPr/>
            </a:pPr>
            <a:r>
              <a:rPr lang="de-DE" sz="2600" dirty="0">
                <a:latin typeface="+mj-lt"/>
                <a:cs typeface="+mn-cs"/>
              </a:rPr>
              <a:t>Distanzzonen beachten</a:t>
            </a:r>
          </a:p>
        </p:txBody>
      </p:sp>
      <p:sp>
        <p:nvSpPr>
          <p:cNvPr id="6" name="Foliennummernplatzhalter 5"/>
          <p:cNvSpPr>
            <a:spLocks noGrp="1"/>
          </p:cNvSpPr>
          <p:nvPr>
            <p:ph type="sldNum" sz="quarter" idx="12"/>
          </p:nvPr>
        </p:nvSpPr>
        <p:spPr/>
        <p:txBody>
          <a:bodyPr/>
          <a:lstStyle/>
          <a:p>
            <a:pPr>
              <a:defRPr/>
            </a:pPr>
            <a:fld id="{66145D1E-2FB6-4AE0-9866-EEEECC093B48}" type="slidenum">
              <a:rPr lang="de-DE" smtClean="0"/>
              <a:pPr>
                <a:defRPr/>
              </a:pPr>
              <a:t>9</a:t>
            </a:fld>
            <a:endParaRPr lang="de-DE"/>
          </a:p>
        </p:txBody>
      </p:sp>
      <p:sp>
        <p:nvSpPr>
          <p:cNvPr id="7" name="Fußzeilenplatzhalter 6"/>
          <p:cNvSpPr>
            <a:spLocks noGrp="1"/>
          </p:cNvSpPr>
          <p:nvPr>
            <p:ph type="ftr" sz="quarter" idx="11"/>
          </p:nvPr>
        </p:nvSpPr>
        <p:spPr/>
        <p:txBody>
          <a:bodyPr/>
          <a:lstStyle/>
          <a:p>
            <a:pPr>
              <a:defRPr/>
            </a:pPr>
            <a:r>
              <a:rPr lang="de-DE"/>
              <a:t>Bernhard Peitz, Quelle ZAWiW Universität Ulm</a:t>
            </a:r>
          </a:p>
        </p:txBody>
      </p:sp>
      <p:sp>
        <p:nvSpPr>
          <p:cNvPr id="8" name="Datumsplatzhalter 7"/>
          <p:cNvSpPr>
            <a:spLocks noGrp="1"/>
          </p:cNvSpPr>
          <p:nvPr>
            <p:ph type="dt" sz="quarter" idx="10"/>
          </p:nvPr>
        </p:nvSpPr>
        <p:spPr/>
        <p:txBody>
          <a:bodyPr/>
          <a:lstStyle/>
          <a:p>
            <a:pPr>
              <a:defRPr/>
            </a:pPr>
            <a:r>
              <a:rPr lang="de-DE"/>
              <a:t>27.03.2010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Nyad">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3663</Words>
  <Application>Microsoft Office PowerPoint</Application>
  <PresentationFormat>Breitbild</PresentationFormat>
  <Paragraphs>392</Paragraphs>
  <Slides>29</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29</vt:i4>
      </vt:variant>
    </vt:vector>
  </HeadingPairs>
  <TitlesOfParts>
    <vt:vector size="35" baseType="lpstr">
      <vt:lpstr>Arial</vt:lpstr>
      <vt:lpstr>Calibri</vt:lpstr>
      <vt:lpstr>Constantia</vt:lpstr>
      <vt:lpstr>Wingdings</vt:lpstr>
      <vt:lpstr>Wingdings 2</vt:lpstr>
      <vt:lpstr>Hyperion</vt:lpstr>
      <vt:lpstr>Das Beratungsgespräch Methodik/Didaktik im Beratungsgespräch und in Kursen</vt:lpstr>
      <vt:lpstr>Das Beratungsgespräch</vt:lpstr>
      <vt:lpstr>Der Lehrgang</vt:lpstr>
      <vt:lpstr>Die Grundhaltung</vt:lpstr>
      <vt:lpstr>Die Prozesse</vt:lpstr>
      <vt:lpstr>Sichtbare Prozesse</vt:lpstr>
      <vt:lpstr>Unsichtbare Prozesse</vt:lpstr>
      <vt:lpstr>Der Gesprächsverlauf</vt:lpstr>
      <vt:lpstr>Die Einflussmöglichkeiten</vt:lpstr>
      <vt:lpstr>Körpersprache bei Tieren</vt:lpstr>
      <vt:lpstr>Körpersprache bei Menschen</vt:lpstr>
      <vt:lpstr>Wie nahe ist zu nahe?</vt:lpstr>
      <vt:lpstr>Distanzzone nicht gewahrt </vt:lpstr>
      <vt:lpstr>Distanzzone Gewahrt </vt:lpstr>
      <vt:lpstr>Der Erstkontakt</vt:lpstr>
      <vt:lpstr>Das Beratungsziel</vt:lpstr>
      <vt:lpstr>Die Fragetechnik</vt:lpstr>
      <vt:lpstr>Der Mut zur Lücke</vt:lpstr>
      <vt:lpstr>Die richtigen Worte und Gesten </vt:lpstr>
      <vt:lpstr>Die Hilfe zur Selbsthilfe</vt:lpstr>
      <vt:lpstr>Die Motivation</vt:lpstr>
      <vt:lpstr>Der Halleysche Komet</vt:lpstr>
      <vt:lpstr>Der Halleysche Komet</vt:lpstr>
      <vt:lpstr>Die „Stille Post“</vt:lpstr>
      <vt:lpstr>Der Ratschlag und die (Selbst)Hilfe</vt:lpstr>
      <vt:lpstr>Das Konfliktmanagement</vt:lpstr>
      <vt:lpstr>Der Abschluss</vt:lpstr>
      <vt:lpstr>Das Berater- und Trainerprofil</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Bernhard  Peitz</dc:creator>
  <cp:lastModifiedBy>Peitz Peitz</cp:lastModifiedBy>
  <cp:revision>220</cp:revision>
  <dcterms:created xsi:type="dcterms:W3CDTF">2010-02-20T22:19:15Z</dcterms:created>
  <dcterms:modified xsi:type="dcterms:W3CDTF">2021-07-19T20:17:19Z</dcterms:modified>
</cp:coreProperties>
</file>